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39" r:id="rId2"/>
    <p:sldId id="340" r:id="rId3"/>
    <p:sldId id="343" r:id="rId4"/>
    <p:sldId id="328" r:id="rId5"/>
    <p:sldId id="327" r:id="rId6"/>
    <p:sldId id="330" r:id="rId7"/>
    <p:sldId id="326" r:id="rId8"/>
    <p:sldId id="325" r:id="rId9"/>
    <p:sldId id="342" r:id="rId10"/>
    <p:sldId id="329" r:id="rId11"/>
    <p:sldId id="333" r:id="rId12"/>
    <p:sldId id="331" r:id="rId13"/>
    <p:sldId id="332" r:id="rId14"/>
    <p:sldId id="334" r:id="rId15"/>
    <p:sldId id="336" r:id="rId16"/>
    <p:sldId id="344" r:id="rId17"/>
    <p:sldId id="337" r:id="rId18"/>
    <p:sldId id="338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F968"/>
    <a:srgbClr val="993366"/>
    <a:srgbClr val="800080"/>
    <a:srgbClr val="006600"/>
    <a:srgbClr val="1E1496"/>
    <a:srgbClr val="FFFFCC"/>
    <a:srgbClr val="9999FF"/>
    <a:srgbClr val="993380"/>
    <a:srgbClr val="6A60E6"/>
    <a:srgbClr val="A0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39" autoAdjust="0"/>
  </p:normalViewPr>
  <p:slideViewPr>
    <p:cSldViewPr>
      <p:cViewPr>
        <p:scale>
          <a:sx n="150" d="100"/>
          <a:sy n="150" d="100"/>
        </p:scale>
        <p:origin x="-384" y="-2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7E-2"/>
          <c:y val="3.376089072684757E-2"/>
          <c:w val="0.98472222222222228"/>
          <c:h val="0.87235314133367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3542213473315837E-3"/>
                  <c:y val="-2.369545694894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793307086614175E-3"/>
                  <c:y val="-3.3692740610992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015529308835888E-3"/>
                  <c:y val="-3.2810655778114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656824146982644E-3"/>
                  <c:y val="-3.8252031695120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779E-3"/>
                  <c:y val="-4.036081861339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9444444444445464E-3"/>
                  <c:y val="-4.6499162381909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222222222222224E-3"/>
                  <c:y val="-1.580763069970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_-* #,##0.00_р_._-;\-* #,##0.00_р_._-;_-* "-"??_р_._-;_-@_-</c:formatCode>
                <c:ptCount val="6"/>
                <c:pt idx="0" formatCode="0.00">
                  <c:v>0</c:v>
                </c:pt>
                <c:pt idx="1">
                  <c:v>8.5</c:v>
                </c:pt>
                <c:pt idx="2">
                  <c:v>8.9</c:v>
                </c:pt>
                <c:pt idx="3">
                  <c:v>9</c:v>
                </c:pt>
                <c:pt idx="4">
                  <c:v>9</c:v>
                </c:pt>
                <c:pt idx="5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800080"/>
            </a:solidFill>
          </c:spPr>
          <c:invertIfNegative val="0"/>
          <c:dLbls>
            <c:dLbl>
              <c:idx val="0"/>
              <c:layout>
                <c:manualLayout>
                  <c:x val="8.3332239720034992E-3"/>
                  <c:y val="-2.7622546958329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+mn-lt"/>
                      </a:rPr>
                      <a:t> </a:t>
                    </a:r>
                    <a:r>
                      <a:rPr lang="en-US" sz="1400" b="1" dirty="0">
                        <a:latin typeface="+mn-lt"/>
                        <a:cs typeface="Times New Roman" panose="02020603050405020304" pitchFamily="18" charset="0"/>
                      </a:rPr>
                      <a:t>8,35</a:t>
                    </a:r>
                    <a:r>
                      <a:rPr lang="en-US" sz="1400" b="1" dirty="0">
                        <a:latin typeface="+mn-lt"/>
                      </a:rPr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33333333333332E-2"/>
                  <c:y val="-3.5399876846457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335083114661E-2"/>
                  <c:y val="-3.834942352735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668416447943E-2"/>
                  <c:y val="-4.1180553340273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99999999999898E-2"/>
                  <c:y val="-4.4965059773934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33333334356E-3"/>
                  <c:y val="-2.762278862540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_-* #,##0.00_р_._-;\-* #,##0.00_р_._-;_-* "-"??_р_._-;_-@_-</c:formatCode>
                <c:ptCount val="6"/>
                <c:pt idx="0">
                  <c:v>8.35</c:v>
                </c:pt>
                <c:pt idx="1">
                  <c:v>7.21</c:v>
                </c:pt>
                <c:pt idx="2">
                  <c:v>9</c:v>
                </c:pt>
                <c:pt idx="3">
                  <c:v>9.8000000000000007</c:v>
                </c:pt>
                <c:pt idx="4">
                  <c:v>9.84</c:v>
                </c:pt>
                <c:pt idx="5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78368"/>
        <c:axId val="33410432"/>
        <c:axId val="0"/>
      </c:bar3DChart>
      <c:catAx>
        <c:axId val="3237836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0" vert="horz" anchor="t" anchorCtr="0"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33410432"/>
        <c:crosses val="autoZero"/>
        <c:auto val="0"/>
        <c:lblAlgn val="ctr"/>
        <c:lblOffset val="100"/>
        <c:noMultiLvlLbl val="0"/>
      </c:catAx>
      <c:valAx>
        <c:axId val="33410432"/>
        <c:scaling>
          <c:orientation val="minMax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32378368"/>
        <c:crosses val="autoZero"/>
        <c:crossBetween val="between"/>
        <c:majorUnit val="5"/>
      </c:valAx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0277777777777776"/>
          <c:y val="0.13655954048455216"/>
          <c:w val="0.22132513123359576"/>
          <c:h val="8.8446767026170603E-2"/>
        </c:manualLayout>
      </c:layout>
      <c:overlay val="1"/>
      <c:txPr>
        <a:bodyPr/>
        <a:lstStyle/>
        <a:p>
          <a:pPr>
            <a:defRPr sz="14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41228757016598E-3"/>
          <c:y val="2.2571431442165672E-2"/>
          <c:w val="0.97838801460127722"/>
          <c:h val="0.8664850186017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A60E6"/>
            </a:solidFill>
          </c:spPr>
          <c:invertIfNegative val="0"/>
          <c:dLbls>
            <c:dLbl>
              <c:idx val="0"/>
              <c:layout>
                <c:manualLayout>
                  <c:x val="2.1467300962379702E-2"/>
                  <c:y val="-3.4566871667742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65529308836396E-2"/>
                  <c:y val="-4.74211516170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58202099737534E-2"/>
                  <c:y val="-4.6794319646398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66010498687664E-2"/>
                  <c:y val="-3.8093800551886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95538057742782E-2"/>
                  <c:y val="-4.6794091292310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007983377077865E-2"/>
                  <c:y val="-4.6794091292310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250969150434788E-2"/>
                  <c:y val="-1.1366156526115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31.2</c:v>
                </c:pt>
                <c:pt idx="1">
                  <c:v>20.100000000000001</c:v>
                </c:pt>
                <c:pt idx="2">
                  <c:v>26.9</c:v>
                </c:pt>
                <c:pt idx="3">
                  <c:v>22</c:v>
                </c:pt>
                <c:pt idx="4">
                  <c:v>20.2</c:v>
                </c:pt>
                <c:pt idx="5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074944"/>
        <c:axId val="125012800"/>
        <c:axId val="0"/>
      </c:bar3DChart>
      <c:catAx>
        <c:axId val="12507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5012800"/>
        <c:crosses val="autoZero"/>
        <c:auto val="1"/>
        <c:lblAlgn val="ctr"/>
        <c:lblOffset val="100"/>
        <c:tickLblSkip val="1"/>
        <c:noMultiLvlLbl val="0"/>
      </c:catAx>
      <c:valAx>
        <c:axId val="125012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074944"/>
        <c:crosses val="autoZero"/>
        <c:crossBetween val="between"/>
      </c:valAx>
      <c:spPr>
        <a:solidFill>
          <a:schemeClr val="bg1">
            <a:alpha val="40000"/>
          </a:schemeClr>
        </a:solidFill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наложено административных штрафов
</c:v>
                </c:pt>
              </c:strCache>
            </c:strRef>
          </c:tx>
          <c:spPr>
            <a:solidFill>
              <a:srgbClr val="281DBB"/>
            </a:solidFill>
          </c:spPr>
          <c:invertIfNegative val="0"/>
          <c:dLbls>
            <c:dLbl>
              <c:idx val="0"/>
              <c:layout>
                <c:manualLayout>
                  <c:x val="7.3680008748906387E-3"/>
                  <c:y val="-2.035733126658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540026246719162E-3"/>
                  <c:y val="-1.821225298844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682195975503066E-3"/>
                  <c:y val="-2.599997550594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00984251968503E-2"/>
                  <c:y val="-2.8145284860063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8E-2"/>
                  <c:y val="-2.461143997073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99E-2"/>
                  <c:y val="-2.777279038797887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66666666666666E-3"/>
                  <c:y val="-1.5807407525421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12.5</c:v>
                </c:pt>
                <c:pt idx="1">
                  <c:v>8.8000000000000007</c:v>
                </c:pt>
                <c:pt idx="2" formatCode="General">
                  <c:v>10.3</c:v>
                </c:pt>
                <c:pt idx="3" formatCode="General">
                  <c:v>20.2</c:v>
                </c:pt>
                <c:pt idx="4" formatCode="General">
                  <c:v>20.8</c:v>
                </c:pt>
                <c:pt idx="5" formatCode="General">
                  <c:v>14.7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взыскано штрафов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444335083114609E-2"/>
                  <c:y val="-2.777279038797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1721E-3"/>
                  <c:y val="-2.4611439970736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77559055118111E-2"/>
                  <c:y val="-3.0707917425462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332E-2"/>
                  <c:y val="-2.415783783134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388779527559057E-2"/>
                  <c:y val="-2.48381255024458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2222222222119E-2"/>
                  <c:y val="-2.777279038797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888888888888889E-3"/>
                  <c:y val="-1.896888903050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10.3</c:v>
                </c:pt>
                <c:pt idx="1">
                  <c:v>12.9</c:v>
                </c:pt>
                <c:pt idx="2" formatCode="General">
                  <c:v>8.9</c:v>
                </c:pt>
                <c:pt idx="3" formatCode="General">
                  <c:v>14.4</c:v>
                </c:pt>
                <c:pt idx="4" formatCode="General">
                  <c:v>18</c:v>
                </c:pt>
                <c:pt idx="5" formatCode="General">
                  <c:v>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073920"/>
        <c:axId val="125017408"/>
        <c:axId val="0"/>
      </c:bar3DChart>
      <c:catAx>
        <c:axId val="12507392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0" vert="horz" anchor="t" anchorCtr="0"/>
          <a:lstStyle/>
          <a:p>
            <a:pPr>
              <a:defRPr sz="1400" b="1"/>
            </a:pPr>
            <a:endParaRPr lang="ru-RU"/>
          </a:p>
        </c:txPr>
        <c:crossAx val="125017408"/>
        <c:crosses val="autoZero"/>
        <c:auto val="0"/>
        <c:lblAlgn val="ctr"/>
        <c:lblOffset val="100"/>
        <c:tickLblSkip val="1"/>
        <c:noMultiLvlLbl val="0"/>
      </c:catAx>
      <c:valAx>
        <c:axId val="1250174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25073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7E-2"/>
          <c:y val="0.14086391450558639"/>
          <c:w val="0.96944444444444444"/>
          <c:h val="0.769364686645957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281DBB"/>
            </a:solidFill>
          </c:spPr>
          <c:invertIfNegative val="0"/>
          <c:dLbls>
            <c:dLbl>
              <c:idx val="0"/>
              <c:layout>
                <c:manualLayout>
                  <c:x val="1.8124453193350831E-3"/>
                  <c:y val="-1.448804910203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682195975503066E-3"/>
                  <c:y val="-1.527767267165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26640419947506E-3"/>
                  <c:y val="-1.132656759695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676509186351708E-3"/>
                  <c:y val="-1.369867446797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-1.5807407525421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500000000000001E-2"/>
                  <c:y val="-1.5807407525421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222222222222224E-3"/>
                  <c:y val="-1.580763069970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_-* #,##0.00_р_._-;\-* #,##0.00_р_._-;_-* "-"??_р_._-;_-@_-</c:formatCode>
                <c:ptCount val="6"/>
                <c:pt idx="0">
                  <c:v>472915.8</c:v>
                </c:pt>
                <c:pt idx="1">
                  <c:v>422035.1</c:v>
                </c:pt>
                <c:pt idx="2">
                  <c:v>495400</c:v>
                </c:pt>
                <c:pt idx="3">
                  <c:v>522527.7</c:v>
                </c:pt>
                <c:pt idx="4">
                  <c:v>502399.1</c:v>
                </c:pt>
                <c:pt idx="5">
                  <c:v>559693.4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2500000000000001E-2"/>
                  <c:y val="-1.896888903050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1.5807407525421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51E-2"/>
                  <c:y val="-1.896888903050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88E-2"/>
                  <c:y val="-2.213037053558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-1.896888903050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670166229222E-2"/>
                  <c:y val="-2.2130370535589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888888888888889E-3"/>
                  <c:y val="-1.896888903050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_-* #,##0.00_р_._-;\-* #,##0.00_р_._-;_-* "-"??_р_._-;_-@_-</c:formatCode>
                <c:ptCount val="6"/>
                <c:pt idx="0">
                  <c:v>141149.5</c:v>
                </c:pt>
                <c:pt idx="1">
                  <c:v>109305.3</c:v>
                </c:pt>
                <c:pt idx="2">
                  <c:v>169629.7</c:v>
                </c:pt>
                <c:pt idx="3">
                  <c:v>197789.8</c:v>
                </c:pt>
                <c:pt idx="4">
                  <c:v>223132.3</c:v>
                </c:pt>
                <c:pt idx="5">
                  <c:v>377108.8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377856"/>
        <c:axId val="33412736"/>
        <c:axId val="0"/>
      </c:bar3DChart>
      <c:catAx>
        <c:axId val="3237785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0" vert="horz" anchor="t" anchorCtr="0"/>
          <a:lstStyle/>
          <a:p>
            <a:pPr>
              <a:defRPr sz="1400" b="1">
                <a:solidFill>
                  <a:srgbClr val="1E1496"/>
                </a:solidFill>
              </a:defRPr>
            </a:pPr>
            <a:endParaRPr lang="ru-RU"/>
          </a:p>
        </c:txPr>
        <c:crossAx val="33412736"/>
        <c:crosses val="autoZero"/>
        <c:auto val="0"/>
        <c:lblAlgn val="ctr"/>
        <c:lblOffset val="100"/>
        <c:noMultiLvlLbl val="0"/>
      </c:catAx>
      <c:valAx>
        <c:axId val="33412736"/>
        <c:scaling>
          <c:orientation val="minMax"/>
        </c:scaling>
        <c:delete val="1"/>
        <c:axPos val="l"/>
        <c:numFmt formatCode="_-* #,##0.00_р_._-;\-* #,##0.00_р_._-;_-* &quot;-&quot;??_р_._-;_-@_-" sourceLinked="1"/>
        <c:majorTickMark val="out"/>
        <c:minorTickMark val="none"/>
        <c:tickLblPos val="nextTo"/>
        <c:crossAx val="32377856"/>
        <c:crosses val="autoZero"/>
        <c:crossBetween val="between"/>
        <c:majorUnit val="100000"/>
      </c:valAx>
    </c:plotArea>
    <c:legend>
      <c:legendPos val="l"/>
      <c:legendEntry>
        <c:idx val="0"/>
        <c:txPr>
          <a:bodyPr/>
          <a:lstStyle/>
          <a:p>
            <a:pPr>
              <a:defRPr lang="ru-RU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1111111111111112E-2"/>
          <c:y val="1.3112868366877445E-2"/>
          <c:w val="0.31321402012248467"/>
          <c:h val="0.15206786424101593"/>
        </c:manualLayout>
      </c:layout>
      <c:overlay val="1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8.7568897637795157E-3"/>
                  <c:y val="-4.9887700024652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571084864391958E-3"/>
                  <c:y val="-5.067714469415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571084864391958E-3"/>
                  <c:y val="-5.459277786656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1986001749782E-2"/>
                  <c:y val="-4.516496884960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221128608923884E-3"/>
                  <c:y val="-4.3340481384715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-5.120705439580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222222222222224E-3"/>
                  <c:y val="-1.580763069970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54.7</c:v>
                </c:pt>
                <c:pt idx="1">
                  <c:v>82.8</c:v>
                </c:pt>
                <c:pt idx="2">
                  <c:v>42.3</c:v>
                </c:pt>
                <c:pt idx="3">
                  <c:v>43.6</c:v>
                </c:pt>
                <c:pt idx="4">
                  <c:v>59.7</c:v>
                </c:pt>
                <c:pt idx="5">
                  <c:v>53.93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12</c:v>
                </c:pt>
              </c:strCache>
            </c:strRef>
          </c:tx>
          <c:spPr>
            <a:solidFill>
              <a:srgbClr val="1E1496"/>
            </a:solidFill>
          </c:spPr>
          <c:invertIfNegative val="0"/>
          <c:dLbls>
            <c:dLbl>
              <c:idx val="0"/>
              <c:layout>
                <c:manualLayout>
                  <c:x val="2.6388779527559057E-2"/>
                  <c:y val="-3.83498531366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6.3916215422695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5.309936782484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332E-2"/>
                  <c:y val="-4.719943806653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388888888888989E-2"/>
                  <c:y val="-3.7366221802671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61111111111111E-2"/>
                  <c:y val="-4.6216116440146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15.2</c:v>
                </c:pt>
                <c:pt idx="1">
                  <c:v>3.8</c:v>
                </c:pt>
                <c:pt idx="2">
                  <c:v>5.3</c:v>
                </c:pt>
                <c:pt idx="3">
                  <c:v>2.4</c:v>
                </c:pt>
                <c:pt idx="4">
                  <c:v>8.1</c:v>
                </c:pt>
                <c:pt idx="5">
                  <c:v>6.46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965568"/>
        <c:axId val="35625728"/>
        <c:axId val="32534528"/>
      </c:bar3DChart>
      <c:catAx>
        <c:axId val="3396556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0" vert="horz" anchor="t" anchorCtr="0"/>
          <a:lstStyle/>
          <a:p>
            <a:pPr>
              <a:defRPr sz="1400" b="1">
                <a:solidFill>
                  <a:srgbClr val="1E1496"/>
                </a:solidFill>
              </a:defRPr>
            </a:pPr>
            <a:endParaRPr lang="ru-RU"/>
          </a:p>
        </c:txPr>
        <c:crossAx val="35625728"/>
        <c:crosses val="autoZero"/>
        <c:auto val="0"/>
        <c:lblAlgn val="ctr"/>
        <c:lblOffset val="100"/>
        <c:noMultiLvlLbl val="0"/>
      </c:catAx>
      <c:valAx>
        <c:axId val="3562572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33965568"/>
        <c:crosses val="autoZero"/>
        <c:crossBetween val="between"/>
        <c:majorUnit val="85"/>
      </c:valAx>
      <c:serAx>
        <c:axId val="32534528"/>
        <c:scaling>
          <c:orientation val="minMax"/>
        </c:scaling>
        <c:delete val="1"/>
        <c:axPos val="b"/>
        <c:majorTickMark val="out"/>
        <c:minorTickMark val="none"/>
        <c:tickLblPos val="nextTo"/>
        <c:crossAx val="35625728"/>
        <c:crosses val="autoZero"/>
      </c:serAx>
      <c:spPr>
        <a:ln>
          <a:solidFill>
            <a:srgbClr val="0066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6954638168528795E-2"/>
          <c:w val="0.96944444444444444"/>
          <c:h val="0.87794728741068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1DBB"/>
            </a:solidFill>
          </c:spPr>
          <c:invertIfNegative val="0"/>
          <c:dLbls>
            <c:dLbl>
              <c:idx val="0"/>
              <c:layout>
                <c:manualLayout>
                  <c:x val="1.8479111986001748E-2"/>
                  <c:y val="-4.195993096374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23775153105811E-2"/>
                  <c:y val="-4.662142661223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01443569553858E-2"/>
                  <c:y val="-4.273172472103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67650918635172E-2"/>
                  <c:y val="-4.516527855720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444444444444344E-2"/>
                  <c:y val="-4.334048138471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055555555555453E-2"/>
                  <c:y val="-3.940750458676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222222222222224E-3"/>
                  <c:y val="-1.580763069970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_-* #,##0.00_р_._-;\-* #,##0.00_р_._-;_-* "-"??_р_._-;_-@_-</c:formatCode>
                <c:ptCount val="6"/>
                <c:pt idx="0">
                  <c:v>22.42</c:v>
                </c:pt>
                <c:pt idx="1">
                  <c:v>12.11</c:v>
                </c:pt>
                <c:pt idx="2">
                  <c:v>3.1</c:v>
                </c:pt>
                <c:pt idx="3">
                  <c:v>4.5999999999999996</c:v>
                </c:pt>
                <c:pt idx="4">
                  <c:v>6.8</c:v>
                </c:pt>
                <c:pt idx="5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320128"/>
        <c:axId val="33614656"/>
        <c:axId val="0"/>
      </c:bar3DChart>
      <c:catAx>
        <c:axId val="1183201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0" vert="horz" anchor="t" anchorCtr="0"/>
          <a:lstStyle/>
          <a:p>
            <a:pPr>
              <a:defRPr sz="1400" b="1">
                <a:solidFill>
                  <a:srgbClr val="1E1496"/>
                </a:solidFill>
              </a:defRPr>
            </a:pPr>
            <a:endParaRPr lang="ru-RU"/>
          </a:p>
        </c:txPr>
        <c:crossAx val="33614656"/>
        <c:crosses val="autoZero"/>
        <c:auto val="0"/>
        <c:lblAlgn val="ctr"/>
        <c:lblOffset val="100"/>
        <c:tickLblSkip val="1"/>
        <c:noMultiLvlLbl val="0"/>
      </c:catAx>
      <c:valAx>
        <c:axId val="33614656"/>
        <c:scaling>
          <c:orientation val="minMax"/>
        </c:scaling>
        <c:delete val="1"/>
        <c:axPos val="l"/>
        <c:numFmt formatCode="_-* #,##0.00_р_._-;\-* #,##0.00_р_._-;_-* &quot;-&quot;??_р_._-;_-@_-" sourceLinked="1"/>
        <c:majorTickMark val="out"/>
        <c:minorTickMark val="none"/>
        <c:tickLblPos val="nextTo"/>
        <c:crossAx val="118320128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2.1739130434782608E-2"/>
                  <c:y val="-1.947712504217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95220820875256E-3"/>
                  <c:y val="-3.372885616525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25300570468016E-2"/>
                  <c:y val="-1.9476792140940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981398202132129E-2"/>
                  <c:y val="-3.6511375279289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8244832699748334E-3"/>
                  <c:y val="-3.57308783872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181303526661287E-4"/>
                  <c:y val="-3.57308783872498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57,66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57.66</c:v>
                </c:pt>
                <c:pt idx="1">
                  <c:v>57.66</c:v>
                </c:pt>
                <c:pt idx="2">
                  <c:v>57.66</c:v>
                </c:pt>
                <c:pt idx="3">
                  <c:v>57.66</c:v>
                </c:pt>
                <c:pt idx="4">
                  <c:v>57.66</c:v>
                </c:pt>
                <c:pt idx="5">
                  <c:v>60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2125222801331253E-2"/>
                  <c:y val="-3.0165840159174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62157827874196E-2"/>
                  <c:y val="-3.0165840159174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97101449275364E-2"/>
                  <c:y val="-1.6694709905836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560005410026905E-2"/>
                  <c:y val="-4.007467183780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2974983455944E-2"/>
                  <c:y val="-3.372885616525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164010762089238E-2"/>
                  <c:y val="-3.6511655831731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67.180000000000007</c:v>
                </c:pt>
                <c:pt idx="1">
                  <c:v>58.41</c:v>
                </c:pt>
                <c:pt idx="2">
                  <c:v>50.47</c:v>
                </c:pt>
                <c:pt idx="3">
                  <c:v>59.56</c:v>
                </c:pt>
                <c:pt idx="4">
                  <c:v>60.32</c:v>
                </c:pt>
                <c:pt idx="5">
                  <c:v>62.06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156928"/>
        <c:axId val="35808384"/>
        <c:axId val="0"/>
      </c:bar3DChart>
      <c:catAx>
        <c:axId val="441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808384"/>
        <c:crosses val="autoZero"/>
        <c:auto val="1"/>
        <c:lblAlgn val="ctr"/>
        <c:lblOffset val="100"/>
        <c:noMultiLvlLbl val="0"/>
      </c:catAx>
      <c:valAx>
        <c:axId val="3580838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44156928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4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360364189225709E-2"/>
          <c:y val="2.9660384210595477E-2"/>
          <c:w val="0.96916051719068508"/>
          <c:h val="0.721972050895181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Всего выращено стандартного посадочного материала, тыс. шт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5.6966242567194937E-3"/>
                  <c:y val="-3.0673161919207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206681826265711E-3"/>
                  <c:y val="-2.1471044280104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449363850791885E-3"/>
                  <c:y val="-2.4538336320119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449363850792406E-3"/>
                  <c:y val="-2.1471044280104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81740457761886E-2"/>
                  <c:y val="-2.1471044280104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089872770158585E-2"/>
                  <c:y val="-2.4538336320119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Лист3!$B$2:$B$7</c:f>
              <c:numCache>
                <c:formatCode>General</c:formatCode>
                <c:ptCount val="6"/>
                <c:pt idx="0">
                  <c:v>13167</c:v>
                </c:pt>
                <c:pt idx="1">
                  <c:v>14213</c:v>
                </c:pt>
                <c:pt idx="2">
                  <c:v>14157</c:v>
                </c:pt>
                <c:pt idx="3">
                  <c:v>10321</c:v>
                </c:pt>
                <c:pt idx="4">
                  <c:v>8585</c:v>
                </c:pt>
                <c:pt idx="5">
                  <c:v>12359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В том числе с закрытой корневой системой, тыс. шт.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8514028834338354E-2"/>
                  <c:y val="-3.067292040014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38184898518226E-2"/>
                  <c:y val="-2.1471044280104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4028834338354E-2"/>
                  <c:y val="-3.374045395922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938184898518122E-2"/>
                  <c:y val="-3.067292040014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14028834338354E-2"/>
                  <c:y val="-2.760586987919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665604567705837E-2"/>
                  <c:y val="-2.7605628360133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Лист3!$C$2:$C$7</c:f>
              <c:numCache>
                <c:formatCode>General</c:formatCode>
                <c:ptCount val="6"/>
                <c:pt idx="0">
                  <c:v>4514</c:v>
                </c:pt>
                <c:pt idx="1">
                  <c:v>4300</c:v>
                </c:pt>
                <c:pt idx="2">
                  <c:v>4910</c:v>
                </c:pt>
                <c:pt idx="3">
                  <c:v>4119</c:v>
                </c:pt>
                <c:pt idx="4">
                  <c:v>4143</c:v>
                </c:pt>
                <c:pt idx="5">
                  <c:v>5011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158464"/>
        <c:axId val="35812416"/>
        <c:axId val="0"/>
      </c:bar3DChart>
      <c:catAx>
        <c:axId val="441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5812416"/>
        <c:crosses val="autoZero"/>
        <c:auto val="1"/>
        <c:lblAlgn val="ctr"/>
        <c:lblOffset val="100"/>
        <c:noMultiLvlLbl val="0"/>
      </c:catAx>
      <c:valAx>
        <c:axId val="35812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158464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4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explosion val="25"/>
          <c:dPt>
            <c:idx val="0"/>
            <c:bubble3D val="0"/>
            <c:spPr>
              <a:solidFill>
                <a:srgbClr val="993366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7777777777777779E-3"/>
                  <c:y val="0.1486713130013100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-0.136375308403888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Отвод </a:t>
                    </a:r>
                    <a:r>
                      <a:rPr lang="ru-RU" dirty="0" smtClean="0"/>
                      <a:t>лесосек</a:t>
                    </a:r>
                  </a:p>
                  <a:p>
                    <a:r>
                      <a:rPr lang="ru-RU" dirty="0" smtClean="0"/>
                      <a:t>под </a:t>
                    </a:r>
                    <a:r>
                      <a:rPr lang="ru-RU" dirty="0"/>
                      <a:t>рубки </a:t>
                    </a:r>
                    <a:r>
                      <a:rPr lang="ru-RU" dirty="0" smtClean="0"/>
                      <a:t>ухода</a:t>
                    </a:r>
                  </a:p>
                  <a:p>
                    <a:r>
                      <a:rPr lang="ru-RU" dirty="0" smtClean="0"/>
                      <a:t>в </a:t>
                    </a:r>
                    <a:r>
                      <a:rPr lang="ru-RU" dirty="0"/>
                      <a:t>молодняках
4%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9.4992222222222214E-3"/>
                  <c:y val="-6.80335978835978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Отвод </a:t>
                    </a:r>
                    <a:r>
                      <a:rPr lang="ru-RU" dirty="0" smtClean="0"/>
                      <a:t>лесосек</a:t>
                    </a:r>
                  </a:p>
                  <a:p>
                    <a:r>
                      <a:rPr lang="ru-RU" dirty="0" smtClean="0"/>
                      <a:t>под </a:t>
                    </a:r>
                    <a:r>
                      <a:rPr lang="ru-RU" dirty="0"/>
                      <a:t>сплошные рубки
76%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6.1676509186351708E-3"/>
                  <c:y val="-1.369867446797492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4.1666666666666666E-3"/>
                  <c:y val="-1.580740752542129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1.2500000000000001E-2"/>
                  <c:y val="-1.580740752542129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9.7222222222222224E-3"/>
                  <c:y val="-1.580763069970379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</c:dLbl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lnSpc>
                    <a:spcPts val="1400"/>
                  </a:lnSpc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Отвод лесосек под выборочные рубки</c:v>
                </c:pt>
                <c:pt idx="1">
                  <c:v>Отвод лесосек под рубки ухода в молодняках</c:v>
                </c:pt>
                <c:pt idx="2">
                  <c:v>Отвод лесосек под сплошные рубки</c:v>
                </c:pt>
              </c:strCache>
            </c:strRef>
          </c:cat>
          <c:val>
            <c:numRef>
              <c:f>Лист1!$B$2:$B$4</c:f>
              <c:numCache>
                <c:formatCode>_(* #,##0.00_);_(* \(#,##0.00\);_(* "-"??_);_(@_)</c:formatCode>
                <c:ptCount val="3"/>
                <c:pt idx="0">
                  <c:v>6.76</c:v>
                </c:pt>
                <c:pt idx="1">
                  <c:v>1.44</c:v>
                </c:pt>
                <c:pt idx="2">
                  <c:v>26.53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8124453193350831E-3"/>
                  <c:y val="-1.4488049102039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26640419947506E-3"/>
                  <c:y val="-3.020331413797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45997375328135E-2"/>
                  <c:y val="-2.0281819250205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676509186351708E-3"/>
                  <c:y val="-1.9668821248090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558E-3"/>
                  <c:y val="-3.073287107768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3333333333333332E-3"/>
                  <c:y val="-2.1777647197085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222222222222224E-3"/>
                  <c:y val="-1.580763069970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_-* #,##0.00_р_._-;\-* #,##0.00_р_._-;_-* "-"??_р_._-;_-@_-</c:formatCode>
                <c:ptCount val="6"/>
                <c:pt idx="1">
                  <c:v>22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800080"/>
            </a:solidFill>
          </c:spPr>
          <c:invertIfNegative val="0"/>
          <c:dLbls>
            <c:dLbl>
              <c:idx val="0"/>
              <c:layout>
                <c:manualLayout>
                  <c:x val="9.7222222222222224E-3"/>
                  <c:y val="-2.089552238805970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21,00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555555555555555E-2"/>
                  <c:y val="-2.939428840051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166666666666667E-2"/>
                  <c:y val="-2.342413914678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333333333333229E-2"/>
                  <c:y val="-2.626889176166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555446194225823E-2"/>
                  <c:y val="-3.248466329768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792541557305233E-2"/>
                  <c:y val="-2.68308849453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_-* #,##0.00_р_._-;\-* #,##0.00_р_._-;_-* "-"??_р_._-;_-@_-</c:formatCode>
                <c:ptCount val="6"/>
                <c:pt idx="0">
                  <c:v>21</c:v>
                </c:pt>
                <c:pt idx="1">
                  <c:v>21.8</c:v>
                </c:pt>
                <c:pt idx="2">
                  <c:v>18.3</c:v>
                </c:pt>
                <c:pt idx="3">
                  <c:v>20.9</c:v>
                </c:pt>
                <c:pt idx="4">
                  <c:v>21</c:v>
                </c:pt>
                <c:pt idx="5">
                  <c:v>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95360"/>
        <c:axId val="123776960"/>
        <c:axId val="0"/>
      </c:bar3DChart>
      <c:catAx>
        <c:axId val="10529536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0" vert="horz" anchor="t" anchorCtr="0"/>
          <a:lstStyle/>
          <a:p>
            <a:pPr>
              <a:defRPr sz="1400" b="1">
                <a:solidFill>
                  <a:srgbClr val="1E1496"/>
                </a:solidFill>
              </a:defRPr>
            </a:pPr>
            <a:endParaRPr lang="ru-RU"/>
          </a:p>
        </c:txPr>
        <c:crossAx val="123776960"/>
        <c:crosses val="autoZero"/>
        <c:auto val="0"/>
        <c:lblAlgn val="ctr"/>
        <c:lblOffset val="100"/>
        <c:noMultiLvlLbl val="0"/>
      </c:catAx>
      <c:valAx>
        <c:axId val="123776960"/>
        <c:scaling>
          <c:orientation val="minMax"/>
        </c:scaling>
        <c:delete val="1"/>
        <c:axPos val="l"/>
        <c:numFmt formatCode="_-* #,##0.00_р_._-;\-* #,##0.00_р_._-;_-* &quot;-&quot;??_р_._-;_-@_-" sourceLinked="1"/>
        <c:majorTickMark val="out"/>
        <c:minorTickMark val="none"/>
        <c:tickLblPos val="nextTo"/>
        <c:crossAx val="105295360"/>
        <c:crosses val="autoZero"/>
        <c:crossBetween val="between"/>
        <c:majorUnit val="5"/>
      </c:valAx>
    </c:plotArea>
    <c:legend>
      <c:legendPos val="l"/>
      <c:layout>
        <c:manualLayout>
          <c:xMode val="edge"/>
          <c:yMode val="edge"/>
          <c:x val="8.3333333333333332E-3"/>
          <c:y val="5.8480902573745455E-2"/>
          <c:w val="9.6325131233595804E-2"/>
          <c:h val="0.13975461276295686"/>
        </c:manualLayout>
      </c:layout>
      <c:overlay val="1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CFF99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6699FF"/>
              </a:solidFill>
            </c:spPr>
          </c:dPt>
          <c:dPt>
            <c:idx val="5"/>
            <c:bubble3D val="0"/>
            <c:spPr>
              <a:solidFill>
                <a:srgbClr val="CCFF99"/>
              </a:solidFill>
            </c:spPr>
          </c:dPt>
          <c:dPt>
            <c:idx val="6"/>
            <c:bubble3D val="0"/>
            <c:spPr>
              <a:solidFill>
                <a:srgbClr val="FF9999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</c:spPr>
          </c:dPt>
          <c:dPt>
            <c:idx val="9"/>
            <c:bubble3D val="0"/>
            <c:spPr>
              <a:solidFill>
                <a:schemeClr val="bg2"/>
              </a:solidFill>
            </c:spPr>
          </c:dPt>
          <c:dPt>
            <c:idx val="10"/>
            <c:bubble3D val="0"/>
            <c:spPr>
              <a:solidFill>
                <a:srgbClr val="FFFF00"/>
              </a:solidFill>
            </c:spPr>
          </c:dPt>
          <c:dPt>
            <c:idx val="1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22</a:t>
                    </a:r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550771637164718E-2"/>
                  <c:y val="-0.1362643309651440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25</a:t>
                    </a:r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374595141285965E-2"/>
                  <c:y val="-0.1054567527593252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7 </a:t>
                    </a:r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111026488303626"/>
                  <c:y val="-0.1142501731257534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36</a:t>
                    </a:r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272838945053865"/>
                  <c:y val="-3.828874810844084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168</a:t>
                    </a:r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33499166738323E-2"/>
                  <c:y val="-5.483597937879915E-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8284480040618947"/>
                  <c:y val="4.3271179050501426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431</a:t>
                    </a:r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465930448241552E-2"/>
                  <c:y val="6.751545307650876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9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1586718586853716E-2"/>
                  <c:y val="0.1535984508451101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583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1183575531997658"/>
                  <c:y val="0.114166816281515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4 уч.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7755025161636367E-2"/>
                  <c:y val="-0.23052245505142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229</c:v>
                </c:pt>
                <c:pt idx="1">
                  <c:v>25</c:v>
                </c:pt>
                <c:pt idx="2">
                  <c:v>7</c:v>
                </c:pt>
                <c:pt idx="3">
                  <c:v>36</c:v>
                </c:pt>
                <c:pt idx="4">
                  <c:v>168</c:v>
                </c:pt>
                <c:pt idx="5">
                  <c:v>9</c:v>
                </c:pt>
                <c:pt idx="6">
                  <c:v>431</c:v>
                </c:pt>
                <c:pt idx="7">
                  <c:v>9</c:v>
                </c:pt>
                <c:pt idx="8">
                  <c:v>1</c:v>
                </c:pt>
                <c:pt idx="9">
                  <c:v>583</c:v>
                </c:pt>
                <c:pt idx="10">
                  <c:v>4</c:v>
                </c:pt>
                <c:pt idx="1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0.10296</cdr:x>
      <cdr:y>0.32609</cdr:y>
    </cdr:from>
    <cdr:to>
      <cdr:x>0.10296</cdr:x>
      <cdr:y>0.39996</cdr:y>
    </cdr:to>
    <cdr:cxnSp macro="">
      <cdr:nvCxnSpPr>
        <cdr:cNvPr id="5" name="Прямая соединительная линия 4"/>
        <cdr:cNvCxnSpPr/>
      </cdr:nvCxnSpPr>
      <cdr:spPr bwMode="auto">
        <a:xfrm xmlns:a="http://schemas.openxmlformats.org/drawingml/2006/main" flipH="1">
          <a:off x="628625" y="1271389"/>
          <a:ext cx="23" cy="288015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7" y="1"/>
            <a:ext cx="2946401" cy="496808"/>
          </a:xfrm>
          <a:prstGeom prst="rect">
            <a:avLst/>
          </a:prstGeom>
        </p:spPr>
        <p:txBody>
          <a:bodyPr vert="horz" lIns="91288" tIns="45649" rIns="91288" bIns="456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04" y="1"/>
            <a:ext cx="2946401" cy="496808"/>
          </a:xfrm>
          <a:prstGeom prst="rect">
            <a:avLst/>
          </a:prstGeom>
        </p:spPr>
        <p:txBody>
          <a:bodyPr vert="horz" lIns="91288" tIns="45649" rIns="91288" bIns="45649" rtlCol="0"/>
          <a:lstStyle>
            <a:lvl1pPr algn="r">
              <a:defRPr sz="1200"/>
            </a:lvl1pPr>
          </a:lstStyle>
          <a:p>
            <a:fld id="{D64F0466-1615-4D66-B4FB-412DA948D1B9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7" y="9428245"/>
            <a:ext cx="2946401" cy="496808"/>
          </a:xfrm>
          <a:prstGeom prst="rect">
            <a:avLst/>
          </a:prstGeom>
        </p:spPr>
        <p:txBody>
          <a:bodyPr vert="horz" lIns="91288" tIns="45649" rIns="91288" bIns="456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04" y="9428245"/>
            <a:ext cx="2946401" cy="496808"/>
          </a:xfrm>
          <a:prstGeom prst="rect">
            <a:avLst/>
          </a:prstGeom>
        </p:spPr>
        <p:txBody>
          <a:bodyPr vert="horz" lIns="91288" tIns="45649" rIns="91288" bIns="45649" rtlCol="0" anchor="b"/>
          <a:lstStyle>
            <a:lvl1pPr algn="r">
              <a:defRPr sz="1200"/>
            </a:lvl1pPr>
          </a:lstStyle>
          <a:p>
            <a:fld id="{2C755228-EBFB-4298-B261-7088F08D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6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0"/>
            <a:ext cx="2945658" cy="496332"/>
          </a:xfrm>
          <a:prstGeom prst="rect">
            <a:avLst/>
          </a:prstGeom>
        </p:spPr>
        <p:txBody>
          <a:bodyPr vert="horz" lIns="91163" tIns="45584" rIns="91163" bIns="455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0"/>
            <a:ext cx="2945658" cy="496332"/>
          </a:xfrm>
          <a:prstGeom prst="rect">
            <a:avLst/>
          </a:prstGeom>
        </p:spPr>
        <p:txBody>
          <a:bodyPr vert="horz" lIns="91163" tIns="45584" rIns="91163" bIns="45584" rtlCol="0"/>
          <a:lstStyle>
            <a:lvl1pPr algn="r">
              <a:defRPr sz="1200"/>
            </a:lvl1pPr>
          </a:lstStyle>
          <a:p>
            <a:fld id="{1F2C0DC3-5428-4FE1-87DC-A6D5279B1660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2950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3" tIns="45584" rIns="91163" bIns="455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75"/>
            <a:ext cx="5438140" cy="4466986"/>
          </a:xfrm>
          <a:prstGeom prst="rect">
            <a:avLst/>
          </a:prstGeom>
        </p:spPr>
        <p:txBody>
          <a:bodyPr vert="horz" lIns="91163" tIns="45584" rIns="91163" bIns="455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601"/>
            <a:ext cx="2945658" cy="496332"/>
          </a:xfrm>
          <a:prstGeom prst="rect">
            <a:avLst/>
          </a:prstGeom>
        </p:spPr>
        <p:txBody>
          <a:bodyPr vert="horz" lIns="91163" tIns="45584" rIns="91163" bIns="455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601"/>
            <a:ext cx="2945658" cy="496332"/>
          </a:xfrm>
          <a:prstGeom prst="rect">
            <a:avLst/>
          </a:prstGeom>
        </p:spPr>
        <p:txBody>
          <a:bodyPr vert="horz" lIns="91163" tIns="45584" rIns="91163" bIns="45584" rtlCol="0" anchor="b"/>
          <a:lstStyle>
            <a:lvl1pPr algn="r">
              <a:defRPr sz="1200"/>
            </a:lvl1pPr>
          </a:lstStyle>
          <a:p>
            <a:fld id="{B071D921-1805-4881-BA38-B661C4987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3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D921-1805-4881-BA38-B661C498737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1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D921-1805-4881-BA38-B661C498737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1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285750"/>
            <a:ext cx="8686800" cy="42291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6" y="366712"/>
            <a:ext cx="8435975" cy="3576638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2503885"/>
            <a:ext cx="6400800" cy="171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pic>
        <p:nvPicPr>
          <p:cNvPr id="7" name="Picture 10" descr="8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56102" r="39397"/>
          <a:stretch>
            <a:fillRect/>
          </a:stretch>
        </p:blipFill>
        <p:spPr bwMode="auto">
          <a:xfrm>
            <a:off x="4572001" y="1322785"/>
            <a:ext cx="4570413" cy="259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13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-1241" r="960" b="-354"/>
          <a:stretch>
            <a:fillRect/>
          </a:stretch>
        </p:blipFill>
        <p:spPr bwMode="auto">
          <a:xfrm>
            <a:off x="-25400" y="1284685"/>
            <a:ext cx="4597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gray">
          <a:xfrm rot="10800000">
            <a:off x="0" y="3813573"/>
            <a:ext cx="9144000" cy="132992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0" name="Picture 13" descr="Ребрендинг со свет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9" y="86916"/>
            <a:ext cx="1857375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642937"/>
            <a:ext cx="7772400" cy="1700213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675335"/>
            <a:ext cx="5410200" cy="142875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4793456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4793456"/>
            <a:ext cx="1600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01977-6DC0-4A54-B4DD-CC126CBE4C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F851-CC52-4044-B20F-E268199A01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5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400050"/>
            <a:ext cx="1924050" cy="405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400050"/>
            <a:ext cx="5619750" cy="405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F794B-BA73-4ACB-AF01-98D21CBE96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6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0050"/>
            <a:ext cx="7696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428750"/>
            <a:ext cx="7696200" cy="30289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4EF95-34CC-4504-834C-1096C41F3B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4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62000" y="400050"/>
            <a:ext cx="7696200" cy="4057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525C-AF7B-4FD1-BEC2-FAAC16B515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74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400050"/>
            <a:ext cx="7696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62000" y="1428750"/>
            <a:ext cx="3771900" cy="1457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86300" y="1428750"/>
            <a:ext cx="3771900" cy="1457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762000" y="3000375"/>
            <a:ext cx="3771900" cy="1457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00" y="3000375"/>
            <a:ext cx="3771900" cy="1457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AD5E4-23D8-4D7C-BEC2-2C29847A12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0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0050"/>
            <a:ext cx="76962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428750"/>
            <a:ext cx="3771900" cy="3028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86300" y="1428750"/>
            <a:ext cx="3771900" cy="1457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86300" y="3000375"/>
            <a:ext cx="3771900" cy="14573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47CF-D8DB-45FA-BBB2-A1826CA49D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2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1515-2FB4-447F-801C-2209D1C18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8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7F07-2FA4-4A76-8111-573763BB40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1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428750"/>
            <a:ext cx="37719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428750"/>
            <a:ext cx="37719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48705-4F49-4721-80DD-BDBD998A6A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9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C762-4567-4A48-9CB4-979BFDCB62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3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E0DC-15C9-4B50-9F6A-B760C4BCFC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0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8338F-8CA5-4E98-B6EB-5C05430AB6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1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A506A-6B71-40CF-8E9D-794A672658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4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E355-AE65-49BB-B400-52BFCE4971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7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0C4C1"/>
            </a:gs>
            <a:gs pos="50000">
              <a:srgbClr val="ECF3F3"/>
            </a:gs>
            <a:gs pos="100000">
              <a:srgbClr val="A0C4C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00050"/>
            <a:ext cx="7696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28750"/>
            <a:ext cx="76962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4793456"/>
            <a:ext cx="2057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4802981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800600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D828877-AC68-4297-BC37-6CF2C5361019}" type="slidenum">
              <a:rPr lang="ru-RU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6" y="171450"/>
            <a:ext cx="8823325" cy="4572000"/>
            <a:chOff x="106" y="144"/>
            <a:chExt cx="5558" cy="3840"/>
          </a:xfrm>
        </p:grpSpPr>
        <p:sp>
          <p:nvSpPr>
            <p:cNvPr id="1035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32" name="Picture 10" descr="809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56102" r="57191"/>
          <a:stretch>
            <a:fillRect/>
          </a:stretch>
        </p:blipFill>
        <p:spPr bwMode="auto">
          <a:xfrm>
            <a:off x="8388350" y="10716"/>
            <a:ext cx="700088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Ребрендинг со светом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-28575"/>
            <a:ext cx="118745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Oval 12"/>
          <p:cNvSpPr>
            <a:spLocks noChangeArrowheads="1"/>
          </p:cNvSpPr>
          <p:nvPr/>
        </p:nvSpPr>
        <p:spPr bwMode="auto">
          <a:xfrm>
            <a:off x="8523288" y="198835"/>
            <a:ext cx="431800" cy="323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1695451" y="3975498"/>
            <a:ext cx="5756275" cy="89654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3079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98246" y="815919"/>
            <a:ext cx="8938251" cy="432758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200"/>
              </a:lnSpc>
            </a:pPr>
            <a:r>
              <a:rPr lang="ru-RU" altLang="ru-RU" sz="3200" b="1" i="0" dirty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b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altLang="ru-RU" sz="3200" b="1" i="0" dirty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Хабаровского </a:t>
            </a:r>
            <a: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 </a:t>
            </a:r>
            <a:b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"Развитие </a:t>
            </a:r>
            <a:r>
              <a:rPr lang="ru-RU" altLang="ru-RU" sz="3200" b="1" i="0" dirty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лесного </a:t>
            </a:r>
            <a: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хозяйства</a:t>
            </a:r>
            <a:b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3200" b="1" i="0" dirty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Хабаровском </a:t>
            </a:r>
            <a: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крае" </a:t>
            </a:r>
            <a:b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i="0" dirty="0" smtClean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altLang="ru-RU" sz="3200" b="1" i="0" dirty="0">
                <a:solidFill>
                  <a:srgbClr val="1E1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836449" y="0"/>
            <a:ext cx="8325677" cy="4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7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28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Правительство Хабаровского края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8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874258" y="-1"/>
            <a:ext cx="8269742" cy="79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defPPr>
              <a:defRPr lang="ru-RU"/>
            </a:defPPr>
            <a:lvl1pPr algn="ctr" defTabSz="449263">
              <a:lnSpc>
                <a:spcPts val="2400"/>
              </a:lnSpc>
              <a:spcBef>
                <a:spcPct val="0"/>
              </a:spcBef>
              <a:buClr>
                <a:srgbClr val="000000"/>
              </a:buClr>
              <a:buNone/>
              <a:defRPr sz="28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ru-RU" altLang="ru-RU" noProof="1"/>
              <a:t>Горимость лесов в Хабаровском крае,</a:t>
            </a:r>
          </a:p>
          <a:p>
            <a:pPr>
              <a:lnSpc>
                <a:spcPts val="2800"/>
              </a:lnSpc>
            </a:pPr>
            <a:r>
              <a:rPr lang="ru-RU" altLang="ru-RU" noProof="1">
                <a:solidFill>
                  <a:schemeClr val="bg1"/>
                </a:solidFill>
              </a:rPr>
              <a:t>силы и средства пожаротушения в крае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1880" y="4332684"/>
            <a:ext cx="8604448" cy="710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E1496"/>
                </a:solidFill>
                <a:cs typeface="Times New Roman" panose="02020603050405020304" pitchFamily="18" charset="0"/>
              </a:rPr>
              <a:t>Для тушения лесных пожаров и осуществления мониторинга пожарной опасности в лесах и лесных пожаров в </a:t>
            </a:r>
            <a:r>
              <a:rPr lang="ru-RU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2017 </a:t>
            </a:r>
            <a:r>
              <a:rPr lang="ru-RU" sz="1400" b="1" dirty="0">
                <a:solidFill>
                  <a:srgbClr val="1E1496"/>
                </a:solidFill>
                <a:cs typeface="Times New Roman" panose="02020603050405020304" pitchFamily="18" charset="0"/>
              </a:rPr>
              <a:t>году </a:t>
            </a:r>
            <a:r>
              <a:rPr lang="ru-RU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задействовано 21 воздушное судно, </a:t>
            </a:r>
            <a:r>
              <a:rPr lang="ru-RU" sz="1400" b="1" dirty="0">
                <a:solidFill>
                  <a:srgbClr val="1E1496"/>
                </a:solidFill>
                <a:cs typeface="Times New Roman" panose="02020603050405020304" pitchFamily="18" charset="0"/>
              </a:rPr>
              <a:t>в том числе: самолеты </a:t>
            </a:r>
            <a:r>
              <a:rPr lang="ru-RU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Ан-2 (</a:t>
            </a:r>
            <a:r>
              <a:rPr lang="ru-RU" sz="1400" b="1" dirty="0">
                <a:solidFill>
                  <a:srgbClr val="1E1496"/>
                </a:solidFill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1E1496"/>
                </a:solidFill>
                <a:cs typeface="Times New Roman" panose="02020603050405020304" pitchFamily="18" charset="0"/>
              </a:rPr>
              <a:t>шт.), легкомоторные самолеты </a:t>
            </a:r>
            <a:r>
              <a:rPr lang="ru-RU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(7 </a:t>
            </a:r>
            <a:r>
              <a:rPr lang="ru-RU" sz="1400" b="1" dirty="0">
                <a:solidFill>
                  <a:srgbClr val="1E1496"/>
                </a:solidFill>
                <a:cs typeface="Times New Roman" panose="02020603050405020304" pitchFamily="18" charset="0"/>
              </a:rPr>
              <a:t>шт.); вертолеты Ми-8 </a:t>
            </a:r>
            <a:r>
              <a:rPr lang="ru-RU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(8 </a:t>
            </a:r>
            <a:r>
              <a:rPr lang="ru-RU" sz="1400" b="1" dirty="0">
                <a:solidFill>
                  <a:srgbClr val="1E1496"/>
                </a:solidFill>
                <a:cs typeface="Times New Roman" panose="02020603050405020304" pitchFamily="18" charset="0"/>
              </a:rPr>
              <a:t>шт.), </a:t>
            </a:r>
            <a:r>
              <a:rPr lang="ru-RU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вертолет Ми-2 (1 </a:t>
            </a:r>
            <a:r>
              <a:rPr lang="ru-RU" sz="1400" b="1" dirty="0">
                <a:solidFill>
                  <a:srgbClr val="1E1496"/>
                </a:solidFill>
                <a:cs typeface="Times New Roman" panose="02020603050405020304" pitchFamily="18" charset="0"/>
              </a:rPr>
              <a:t>шт.), </a:t>
            </a:r>
            <a:r>
              <a:rPr lang="ru-RU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вертолеты </a:t>
            </a:r>
            <a:r>
              <a:rPr lang="en-US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R-44</a:t>
            </a:r>
            <a:r>
              <a:rPr lang="ru-RU" sz="1400" b="1" dirty="0" smtClean="0">
                <a:solidFill>
                  <a:srgbClr val="1E1496"/>
                </a:solidFill>
                <a:cs typeface="Times New Roman" panose="02020603050405020304" pitchFamily="18" charset="0"/>
              </a:rPr>
              <a:t> (2 </a:t>
            </a:r>
            <a:r>
              <a:rPr lang="ru-RU" sz="1400" b="1" dirty="0">
                <a:solidFill>
                  <a:srgbClr val="1E1496"/>
                </a:solidFill>
                <a:cs typeface="Times New Roman" panose="02020603050405020304" pitchFamily="18" charset="0"/>
              </a:rPr>
              <a:t>шт.).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09507"/>
              </p:ext>
            </p:extLst>
          </p:nvPr>
        </p:nvGraphicFramePr>
        <p:xfrm>
          <a:off x="386375" y="2697590"/>
          <a:ext cx="8440125" cy="155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286"/>
                <a:gridCol w="1290741"/>
                <a:gridCol w="1045098"/>
              </a:tblGrid>
              <a:tr h="2743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Техника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Люди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05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err="1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Лесопожарные</a:t>
                      </a: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 формирования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647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05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Лица, использующие и не использующие леса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961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1 533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05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Пожарные части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942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16863"/>
              </p:ext>
            </p:extLst>
          </p:nvPr>
        </p:nvGraphicFramePr>
        <p:xfrm>
          <a:off x="386374" y="857726"/>
          <a:ext cx="84340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5986"/>
                <a:gridCol w="1008112"/>
              </a:tblGrid>
              <a:tr h="405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Общее количество лесных пожаров в 2017 году, шт.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356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площадь одного пожара составила, га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144,5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05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крупных лесных пожаров, шт.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пожаров, ликвидированных в течение первых суток с момента обнаружения, шт.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98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30853610"/>
              </p:ext>
            </p:extLst>
          </p:nvPr>
        </p:nvGraphicFramePr>
        <p:xfrm>
          <a:off x="1" y="815919"/>
          <a:ext cx="9144000" cy="432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39753" y="1131590"/>
            <a:ext cx="5904656" cy="86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4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1600" b="1" noProof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Отношение площади лесов, на которых были </a:t>
            </a:r>
            <a:r>
              <a:rPr lang="ru-RU" altLang="ru-RU" sz="1600" b="1" noProof="1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проведены санитарно-оздоровительные </a:t>
            </a:r>
            <a:r>
              <a:rPr lang="ru-RU" altLang="ru-RU" sz="1600" b="1" noProof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мероприятия, </a:t>
            </a:r>
            <a:endParaRPr lang="ru-RU" altLang="ru-RU" sz="1600" b="1" noProof="1" smtClean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ts val="1400"/>
              </a:lnSpc>
              <a:spcBef>
                <a:spcPts val="0"/>
              </a:spcBef>
              <a:buClr>
                <a:srgbClr val="000000"/>
              </a:buClr>
              <a:buFontTx/>
              <a:buNone/>
            </a:pPr>
            <a:r>
              <a:rPr lang="ru-RU" altLang="ru-RU" sz="1600" b="1" noProof="1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 </a:t>
            </a:r>
            <a:r>
              <a:rPr lang="ru-RU" altLang="ru-RU" sz="1600" b="1" noProof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площади погибших и поврежденных </a:t>
            </a:r>
            <a:r>
              <a:rPr lang="ru-RU" altLang="ru-RU" sz="1600" b="1" noProof="1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лесов, в %</a:t>
            </a:r>
            <a:endParaRPr lang="ru-RU" altLang="ru-RU" sz="1600" b="1" noProof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70300" y="-14229"/>
            <a:ext cx="8473700" cy="86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</a:pPr>
            <a:r>
              <a:rPr lang="ru-RU" altLang="ru-RU" sz="2800" b="1" noProof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проведения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санитарно-оздоровительных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807171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layarosh\Desktop\фото\DSC_0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1695451" y="3975498"/>
            <a:ext cx="5756275" cy="89654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74258" y="-1"/>
            <a:ext cx="8269742" cy="46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defPPr>
              <a:defRPr lang="ru-RU"/>
            </a:defPPr>
            <a:lvl1pPr algn="ctr" defTabSz="449263">
              <a:lnSpc>
                <a:spcPts val="2400"/>
              </a:lnSpc>
              <a:spcBef>
                <a:spcPct val="0"/>
              </a:spcBef>
              <a:buClr>
                <a:srgbClr val="000000"/>
              </a:buClr>
              <a:buNone/>
              <a:defRPr sz="28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noProof="1" smtClean="0">
              <a:solidFill>
                <a:srgbClr val="000000"/>
              </a:solidFill>
            </a:endParaRPr>
          </a:p>
          <a:p>
            <a:pPr>
              <a:lnSpc>
                <a:spcPts val="2800"/>
              </a:lnSpc>
            </a:pPr>
            <a:r>
              <a:rPr lang="ru-RU" altLang="ru-RU" noProof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Площадь лесовосстановления</a:t>
            </a:r>
          </a:p>
          <a:p>
            <a:pPr>
              <a:lnSpc>
                <a:spcPts val="2800"/>
              </a:lnSpc>
            </a:pPr>
            <a:r>
              <a:rPr lang="ru-RU" altLang="ru-RU" noProof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на землях лесного фонда</a:t>
            </a:r>
            <a:endParaRPr lang="ru-RU" altLang="ru-RU" noProof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963055"/>
              </p:ext>
            </p:extLst>
          </p:nvPr>
        </p:nvGraphicFramePr>
        <p:xfrm>
          <a:off x="539552" y="1221601"/>
          <a:ext cx="8280920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51726" y="821525"/>
            <a:ext cx="1212220" cy="354543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r" defTabSz="1072743">
              <a:defRPr sz="1600" b="1">
                <a:solidFill>
                  <a:srgbClr val="002060"/>
                </a:solidFill>
                <a:cs typeface="Arial" panose="020B0604020202020204" pitchFamily="34" charset="0"/>
              </a:defRPr>
            </a:lvl1pPr>
          </a:lstStyle>
          <a:p>
            <a:r>
              <a:rPr lang="ru-RU" dirty="0"/>
              <a:t>в </a:t>
            </a:r>
            <a:r>
              <a:rPr lang="ru-RU" dirty="0" smtClean="0"/>
              <a:t>тыс. 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60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Отдел воспроизводства лесов и лесоразведения\ФОТО\04.09._ХАБСПЕЦХОЗ Питомник\DSC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0"/>
            <a:ext cx="9144000" cy="51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1695451" y="3975498"/>
            <a:ext cx="5756275" cy="89654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74258" y="5920"/>
            <a:ext cx="8269742" cy="9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defPPr>
              <a:defRPr lang="ru-RU"/>
            </a:defPPr>
            <a:lvl1pPr algn="ctr" defTabSz="449263">
              <a:lnSpc>
                <a:spcPts val="2400"/>
              </a:lnSpc>
              <a:spcBef>
                <a:spcPct val="0"/>
              </a:spcBef>
              <a:buClr>
                <a:srgbClr val="000000"/>
              </a:buClr>
              <a:buNone/>
              <a:defRPr sz="28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ru-RU" altLang="ru-RU" sz="2000" noProof="1"/>
              <a:t>Доля посадочного материала с закрытой корневой </a:t>
            </a:r>
            <a:r>
              <a:rPr lang="ru-RU" altLang="ru-RU" sz="2000" noProof="1" smtClean="0"/>
              <a:t>системой</a:t>
            </a:r>
          </a:p>
          <a:p>
            <a:pPr>
              <a:lnSpc>
                <a:spcPts val="1600"/>
              </a:lnSpc>
            </a:pPr>
            <a:r>
              <a:rPr lang="ru-RU" altLang="ru-RU" sz="2000" noProof="1" smtClean="0">
                <a:solidFill>
                  <a:schemeClr val="bg1"/>
                </a:solidFill>
              </a:rPr>
              <a:t>в </a:t>
            </a:r>
            <a:r>
              <a:rPr lang="ru-RU" altLang="ru-RU" sz="2000" noProof="1">
                <a:solidFill>
                  <a:schemeClr val="bg1"/>
                </a:solidFill>
              </a:rPr>
              <a:t>общем количестве посадочного материала, выращенного на территории Хабаровского края за 2012 -2017 </a:t>
            </a:r>
            <a:r>
              <a:rPr lang="ru-RU" altLang="ru-RU" sz="2000" noProof="1" smtClean="0">
                <a:solidFill>
                  <a:schemeClr val="bg1"/>
                </a:solidFill>
              </a:rPr>
              <a:t>годы</a:t>
            </a:r>
            <a:endParaRPr lang="ru-RU" altLang="ru-RU" sz="2000" noProof="1">
              <a:solidFill>
                <a:schemeClr val="bg1"/>
              </a:solidFill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896468"/>
              </p:ext>
            </p:extLst>
          </p:nvPr>
        </p:nvGraphicFramePr>
        <p:xfrm>
          <a:off x="118934" y="915566"/>
          <a:ext cx="8917562" cy="414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Скругленный прямоугольник 2"/>
          <p:cNvSpPr/>
          <p:nvPr/>
        </p:nvSpPr>
        <p:spPr bwMode="auto">
          <a:xfrm>
            <a:off x="1460001" y="3705468"/>
            <a:ext cx="720080" cy="324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34%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673832" y="3705468"/>
            <a:ext cx="720080" cy="324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30%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930753" y="3705468"/>
            <a:ext cx="720080" cy="324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35%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165572" y="3705468"/>
            <a:ext cx="714999" cy="324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40%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372200" y="3705468"/>
            <a:ext cx="720080" cy="324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48%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596336" y="3705467"/>
            <a:ext cx="936104" cy="3244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40,5%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08304" y="987574"/>
            <a:ext cx="1296144" cy="354543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/>
          <a:p>
            <a:pPr defTabSz="1072743"/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тыс. шт.</a:t>
            </a:r>
            <a:endParaRPr lang="ru-RU" sz="1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7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71601" y="-1816"/>
            <a:ext cx="8172399" cy="81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Площадь проведенных отводов </a:t>
            </a:r>
            <a:endParaRPr lang="ru-RU" altLang="ru-RU" sz="2800" b="1" noProof="1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altLang="ru-RU" sz="28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таксации лесосек в 2017 году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894577114"/>
              </p:ext>
            </p:extLst>
          </p:nvPr>
        </p:nvGraphicFramePr>
        <p:xfrm>
          <a:off x="1" y="1131590"/>
          <a:ext cx="9000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857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70300" y="0"/>
            <a:ext cx="8473699" cy="8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</a:pPr>
            <a:r>
              <a:rPr lang="ru-RU" altLang="ru-RU" sz="24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Доля площади земель лесного </a:t>
            </a:r>
            <a:r>
              <a:rPr lang="ru-RU" altLang="ru-RU" sz="2400" b="1" noProof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фонда,</a:t>
            </a:r>
          </a:p>
          <a:p>
            <a:pPr algn="ctr">
              <a:lnSpc>
                <a:spcPts val="16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400" b="1" noProof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переданных </a:t>
            </a:r>
            <a:r>
              <a:rPr lang="ru-RU" altLang="ru-RU" sz="24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altLang="ru-RU" sz="2400" b="1" noProof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пользование</a:t>
            </a:r>
            <a:endParaRPr lang="ru-RU" altLang="ru-RU" sz="2400" b="1" noProof="1" smtClean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898764614"/>
              </p:ext>
            </p:extLst>
          </p:nvPr>
        </p:nvGraphicFramePr>
        <p:xfrm>
          <a:off x="-23149" y="1131590"/>
          <a:ext cx="9144000" cy="401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95736" y="907306"/>
            <a:ext cx="4896544" cy="354543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r" defTabSz="1072743">
              <a:defRPr sz="1600" b="1">
                <a:solidFill>
                  <a:srgbClr val="002060"/>
                </a:solidFill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 smtClean="0"/>
              <a:t>В общей площади земель лесного фонда, в 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41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874258" y="0"/>
            <a:ext cx="8269742" cy="7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переданных в аренду</a:t>
            </a:r>
          </a:p>
          <a:p>
            <a:pPr algn="ctr">
              <a:lnSpc>
                <a:spcPts val="24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 smtClean="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участков по видам использования лесов</a:t>
            </a:r>
            <a:endParaRPr lang="ru-RU" altLang="ru-RU" sz="2800" b="1" noProof="1">
              <a:solidFill>
                <a:srgbClr val="FFFF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410" name="Rectangle 323"/>
          <p:cNvSpPr>
            <a:spLocks noChangeArrowheads="1"/>
          </p:cNvSpPr>
          <p:nvPr/>
        </p:nvSpPr>
        <p:spPr bwMode="auto">
          <a:xfrm>
            <a:off x="4022434" y="-2923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2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8405779"/>
              </p:ext>
            </p:extLst>
          </p:nvPr>
        </p:nvGraphicFramePr>
        <p:xfrm>
          <a:off x="1371601" y="2050256"/>
          <a:ext cx="6105525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ая выноска 9"/>
          <p:cNvSpPr/>
          <p:nvPr/>
        </p:nvSpPr>
        <p:spPr bwMode="auto">
          <a:xfrm>
            <a:off x="149395" y="1923677"/>
            <a:ext cx="1507955" cy="720081"/>
          </a:xfrm>
          <a:prstGeom prst="wedgeRectCallout">
            <a:avLst>
              <a:gd name="adj1" fmla="val 99902"/>
              <a:gd name="adj2" fmla="val 89052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Для заготовки древесины, </a:t>
            </a:r>
            <a:r>
              <a:rPr lang="ru-RU" sz="1400" b="1" dirty="0" smtClean="0">
                <a:solidFill>
                  <a:srgbClr val="000066"/>
                </a:solidFill>
              </a:rPr>
              <a:t>15090,89 </a:t>
            </a:r>
            <a:r>
              <a:rPr lang="ru-RU" sz="1400" b="1" dirty="0" err="1" smtClean="0">
                <a:solidFill>
                  <a:srgbClr val="000066"/>
                </a:solidFill>
              </a:rPr>
              <a:t>тыс.га</a:t>
            </a:r>
            <a:r>
              <a:rPr lang="ru-RU" sz="1400" b="1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133350" y="3436620"/>
            <a:ext cx="1630338" cy="838199"/>
          </a:xfrm>
          <a:prstGeom prst="wedgeRectCallout">
            <a:avLst>
              <a:gd name="adj1" fmla="val 63008"/>
              <a:gd name="adj2" fmla="val 12669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Для переработки древесных</a:t>
            </a:r>
          </a:p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и иных лесных ресурсов, 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66"/>
                </a:solidFill>
              </a:rPr>
              <a:t>0,024 </a:t>
            </a:r>
            <a:r>
              <a:rPr lang="ru-RU" sz="1400" b="1" dirty="0" err="1" smtClean="0">
                <a:solidFill>
                  <a:srgbClr val="000066"/>
                </a:solidFill>
              </a:rPr>
              <a:t>тыс.га</a:t>
            </a:r>
            <a:r>
              <a:rPr lang="ru-RU" sz="1400" b="1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2" name="Прямоугольная выноска 11"/>
          <p:cNvSpPr/>
          <p:nvPr/>
        </p:nvSpPr>
        <p:spPr bwMode="auto">
          <a:xfrm>
            <a:off x="133350" y="4328160"/>
            <a:ext cx="1866898" cy="784860"/>
          </a:xfrm>
          <a:prstGeom prst="wedgeRectCallout">
            <a:avLst>
              <a:gd name="adj1" fmla="val 140486"/>
              <a:gd name="adj2" fmla="val -134269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Для строительства, реконструкции и </a:t>
            </a:r>
            <a:r>
              <a:rPr lang="ru-RU" sz="1400" dirty="0" err="1" smtClean="0">
                <a:solidFill>
                  <a:srgbClr val="000066"/>
                </a:solidFill>
              </a:rPr>
              <a:t>экусплуатации</a:t>
            </a:r>
            <a:r>
              <a:rPr lang="ru-RU" sz="1400" dirty="0" smtClean="0">
                <a:solidFill>
                  <a:srgbClr val="000066"/>
                </a:solidFill>
              </a:rPr>
              <a:t> линейных объектов, </a:t>
            </a:r>
            <a:r>
              <a:rPr lang="ru-RU" sz="1400" b="1" dirty="0" smtClean="0">
                <a:solidFill>
                  <a:srgbClr val="000066"/>
                </a:solidFill>
              </a:rPr>
              <a:t>14,007 </a:t>
            </a:r>
            <a:r>
              <a:rPr lang="ru-RU" sz="1400" b="1" dirty="0" err="1" smtClean="0">
                <a:solidFill>
                  <a:srgbClr val="000066"/>
                </a:solidFill>
              </a:rPr>
              <a:t>тыс.га</a:t>
            </a:r>
            <a:r>
              <a:rPr lang="ru-RU" sz="1400" b="1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133348" y="915566"/>
            <a:ext cx="1523999" cy="736377"/>
          </a:xfrm>
          <a:prstGeom prst="wedgeRectCallout">
            <a:avLst>
              <a:gd name="adj1" fmla="val 86627"/>
              <a:gd name="adj2" fmla="val 100319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Для нужд охотничьего хозяйства</a:t>
            </a:r>
          </a:p>
          <a:p>
            <a:pPr algn="ctr" fontAlgn="base">
              <a:lnSpc>
                <a:spcPts val="1400"/>
              </a:lnSpc>
              <a:spcAft>
                <a:spcPct val="0"/>
              </a:spcAft>
            </a:pPr>
            <a:r>
              <a:rPr lang="ru-RU" sz="1400" b="1" dirty="0" smtClean="0">
                <a:solidFill>
                  <a:srgbClr val="000066"/>
                </a:solidFill>
              </a:rPr>
              <a:t>0,12 </a:t>
            </a:r>
            <a:r>
              <a:rPr lang="ru-RU" sz="1400" b="1" dirty="0" err="1" smtClean="0">
                <a:solidFill>
                  <a:srgbClr val="000066"/>
                </a:solidFill>
              </a:rPr>
              <a:t>тыс.га</a:t>
            </a:r>
            <a:r>
              <a:rPr lang="ru-RU" sz="1400" b="1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7381875" y="915566"/>
            <a:ext cx="1619250" cy="736377"/>
          </a:xfrm>
          <a:prstGeom prst="wedgeRectCallout">
            <a:avLst>
              <a:gd name="adj1" fmla="val -150332"/>
              <a:gd name="adj2" fmla="val 151623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Для заготовки пищевых ресурсов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66"/>
                </a:solidFill>
              </a:rPr>
              <a:t>74,325 </a:t>
            </a:r>
            <a:r>
              <a:rPr lang="ru-RU" sz="1400" b="1" dirty="0" err="1" smtClean="0">
                <a:solidFill>
                  <a:srgbClr val="000066"/>
                </a:solidFill>
              </a:rPr>
              <a:t>тыс.га</a:t>
            </a:r>
            <a:r>
              <a:rPr lang="ru-RU" sz="1400" b="1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7308305" y="3165816"/>
            <a:ext cx="1692820" cy="864375"/>
          </a:xfrm>
          <a:prstGeom prst="wedgeRectCallout">
            <a:avLst>
              <a:gd name="adj1" fmla="val -69864"/>
              <a:gd name="adj2" fmla="val 34147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Для строительства и эксплуатации водных объектов,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66"/>
                </a:solidFill>
              </a:rPr>
              <a:t>1,36 </a:t>
            </a:r>
            <a:r>
              <a:rPr lang="ru-RU" sz="1400" b="1" dirty="0" err="1">
                <a:solidFill>
                  <a:srgbClr val="000066"/>
                </a:solidFill>
              </a:rPr>
              <a:t>тыс.га</a:t>
            </a:r>
            <a:r>
              <a:rPr lang="ru-RU" sz="1400" b="1" dirty="0">
                <a:solidFill>
                  <a:srgbClr val="000066"/>
                </a:solidFill>
              </a:rPr>
              <a:t>.</a:t>
            </a:r>
            <a:endParaRPr lang="ru-RU" sz="1400" b="1" dirty="0" smtClean="0">
              <a:solidFill>
                <a:srgbClr val="000066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 bwMode="auto">
          <a:xfrm>
            <a:off x="5734048" y="907562"/>
            <a:ext cx="1504952" cy="744381"/>
          </a:xfrm>
          <a:prstGeom prst="wedgeRectCallout">
            <a:avLst>
              <a:gd name="adj1" fmla="val -98630"/>
              <a:gd name="adj2" fmla="val 113224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Для ведения сельского хозяйства</a:t>
            </a:r>
          </a:p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66"/>
                </a:solidFill>
              </a:rPr>
              <a:t>77,99 </a:t>
            </a:r>
            <a:r>
              <a:rPr lang="ru-RU" sz="1400" b="1" dirty="0" err="1">
                <a:solidFill>
                  <a:srgbClr val="000066"/>
                </a:solidFill>
              </a:rPr>
              <a:t>тыс.га</a:t>
            </a:r>
            <a:r>
              <a:rPr lang="ru-RU" sz="1400" b="1" dirty="0">
                <a:solidFill>
                  <a:srgbClr val="000066"/>
                </a:solidFill>
              </a:rPr>
              <a:t>.</a:t>
            </a:r>
            <a:endParaRPr lang="ru-RU" sz="1400" b="1" dirty="0" smtClean="0">
              <a:solidFill>
                <a:srgbClr val="000066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 bwMode="auto">
          <a:xfrm>
            <a:off x="3819525" y="915566"/>
            <a:ext cx="1790700" cy="736377"/>
          </a:xfrm>
          <a:prstGeom prst="wedgeRectCallout">
            <a:avLst>
              <a:gd name="adj1" fmla="val -53973"/>
              <a:gd name="adj2" fmla="val 105617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В целях рекреационной деятельности</a:t>
            </a:r>
          </a:p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66"/>
                </a:solidFill>
              </a:rPr>
              <a:t>0,14 </a:t>
            </a:r>
            <a:r>
              <a:rPr lang="ru-RU" sz="1400" b="1" dirty="0" err="1" smtClean="0">
                <a:solidFill>
                  <a:srgbClr val="000066"/>
                </a:solidFill>
              </a:rPr>
              <a:t>тыс.га</a:t>
            </a:r>
            <a:r>
              <a:rPr lang="ru-RU" sz="1400" b="1" dirty="0">
                <a:solidFill>
                  <a:srgbClr val="000066"/>
                </a:solidFill>
              </a:rPr>
              <a:t>.</a:t>
            </a:r>
            <a:endParaRPr lang="ru-RU" sz="1400" b="1" dirty="0" smtClean="0">
              <a:solidFill>
                <a:srgbClr val="000066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 bwMode="auto">
          <a:xfrm>
            <a:off x="1838326" y="915566"/>
            <a:ext cx="1847850" cy="736377"/>
          </a:xfrm>
          <a:prstGeom prst="wedgeRectCallout">
            <a:avLst>
              <a:gd name="adj1" fmla="val 9251"/>
              <a:gd name="adj2" fmla="val 103483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Для научно-исследовательских целей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66"/>
                </a:solidFill>
              </a:rPr>
              <a:t>49,12 </a:t>
            </a:r>
            <a:r>
              <a:rPr lang="ru-RU" sz="1400" b="1" dirty="0" err="1" smtClean="0">
                <a:solidFill>
                  <a:srgbClr val="000066"/>
                </a:solidFill>
              </a:rPr>
              <a:t>тыс.га</a:t>
            </a:r>
            <a:r>
              <a:rPr lang="ru-RU" sz="1400" b="1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9" name="Прямоугольная выноска 18"/>
          <p:cNvSpPr/>
          <p:nvPr/>
        </p:nvSpPr>
        <p:spPr bwMode="auto">
          <a:xfrm>
            <a:off x="7308305" y="1973580"/>
            <a:ext cx="1692821" cy="1138231"/>
          </a:xfrm>
          <a:prstGeom prst="wedgeRectCallout">
            <a:avLst>
              <a:gd name="adj1" fmla="val -123256"/>
              <a:gd name="adj2" fmla="val 10581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В целях ведения работ по геологическому изучению недр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и добычи полезных ископаемых,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66"/>
                </a:solidFill>
              </a:rPr>
              <a:t>23,04 </a:t>
            </a:r>
            <a:r>
              <a:rPr lang="ru-RU" sz="1400" b="1" dirty="0" err="1" smtClean="0">
                <a:solidFill>
                  <a:srgbClr val="000066"/>
                </a:solidFill>
              </a:rPr>
              <a:t>тыс.га</a:t>
            </a:r>
            <a:r>
              <a:rPr lang="ru-RU" sz="1400" b="1" dirty="0" smtClean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0" name="Прямоугольная выноска 19"/>
          <p:cNvSpPr/>
          <p:nvPr/>
        </p:nvSpPr>
        <p:spPr bwMode="auto">
          <a:xfrm>
            <a:off x="7308305" y="4143375"/>
            <a:ext cx="1692821" cy="918058"/>
          </a:xfrm>
          <a:prstGeom prst="wedgeRectCallout">
            <a:avLst>
              <a:gd name="adj1" fmla="val -77698"/>
              <a:gd name="adj2" fmla="val -18190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Для</a:t>
            </a:r>
          </a:p>
          <a:p>
            <a:pPr algn="ctr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заготовки и сбора </a:t>
            </a:r>
            <a:r>
              <a:rPr lang="ru-RU" sz="1400" dirty="0" err="1" smtClean="0">
                <a:solidFill>
                  <a:srgbClr val="000066"/>
                </a:solidFill>
              </a:rPr>
              <a:t>недревесных</a:t>
            </a:r>
            <a:r>
              <a:rPr lang="ru-RU" sz="1400" dirty="0" smtClean="0">
                <a:solidFill>
                  <a:srgbClr val="000066"/>
                </a:solidFill>
              </a:rPr>
              <a:t> лесных ресурсов, </a:t>
            </a:r>
            <a:r>
              <a:rPr lang="ru-RU" sz="1400" b="1" dirty="0" smtClean="0">
                <a:solidFill>
                  <a:srgbClr val="000066"/>
                </a:solidFill>
              </a:rPr>
              <a:t>0,641 </a:t>
            </a:r>
            <a:r>
              <a:rPr lang="ru-RU" sz="1400" b="1" dirty="0" err="1">
                <a:solidFill>
                  <a:srgbClr val="000066"/>
                </a:solidFill>
              </a:rPr>
              <a:t>тыс.га</a:t>
            </a:r>
            <a:r>
              <a:rPr lang="ru-RU" sz="1400" b="1" dirty="0">
                <a:solidFill>
                  <a:srgbClr val="000066"/>
                </a:solidFill>
              </a:rPr>
              <a:t>.</a:t>
            </a:r>
            <a:endParaRPr lang="ru-RU" sz="1400" b="1" dirty="0" smtClean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6369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66"/>
                </a:solidFill>
              </a:rPr>
              <a:t>Участков по состоянию на 01.01.2018 г.</a:t>
            </a:r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 bwMode="auto">
          <a:xfrm>
            <a:off x="133348" y="2723778"/>
            <a:ext cx="1524001" cy="648072"/>
          </a:xfrm>
          <a:prstGeom prst="wedgeRectCallout">
            <a:avLst>
              <a:gd name="adj1" fmla="val 57370"/>
              <a:gd name="adj2" fmla="val -19040"/>
            </a:avLst>
          </a:prstGeom>
          <a:solidFill>
            <a:schemeClr val="bg1"/>
          </a:solidFill>
          <a:ln>
            <a:solidFill>
              <a:srgbClr val="281DBB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1200"/>
              </a:lnSpc>
              <a:spcBef>
                <a:spcPts val="6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66"/>
                </a:solidFill>
              </a:rPr>
              <a:t>Выращивание посадочного материала</a:t>
            </a:r>
          </a:p>
          <a:p>
            <a:pPr algn="ctr" fontAlgn="base">
              <a:lnSpc>
                <a:spcPts val="1400"/>
              </a:lnSpc>
              <a:spcAft>
                <a:spcPct val="0"/>
              </a:spcAft>
            </a:pPr>
            <a:r>
              <a:rPr lang="ru-RU" sz="1400" b="1" dirty="0" smtClean="0">
                <a:solidFill>
                  <a:srgbClr val="000066"/>
                </a:solidFill>
              </a:rPr>
              <a:t>0,215 </a:t>
            </a:r>
            <a:r>
              <a:rPr lang="ru-RU" sz="1400" b="1" dirty="0" err="1" smtClean="0">
                <a:solidFill>
                  <a:srgbClr val="000066"/>
                </a:solidFill>
              </a:rPr>
              <a:t>тыс.га</a:t>
            </a:r>
            <a:endParaRPr lang="ru-RU" sz="14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 descr="P10708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513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479634" y="-93413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2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69780516"/>
              </p:ext>
            </p:extLst>
          </p:nvPr>
        </p:nvGraphicFramePr>
        <p:xfrm>
          <a:off x="0" y="815920"/>
          <a:ext cx="9144000" cy="437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70300" y="0"/>
            <a:ext cx="8473700" cy="7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4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объема незаконных рубок на территории </a:t>
            </a:r>
            <a:r>
              <a:rPr lang="ru-RU" altLang="ru-RU" sz="24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Хабаровского </a:t>
            </a:r>
            <a:r>
              <a:rPr lang="ru-RU" altLang="ru-RU" sz="2400" b="1" noProof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края за </a:t>
            </a:r>
            <a:r>
              <a:rPr lang="ru-RU" altLang="ru-RU" sz="24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период с 2012 по 2017 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288" y="1066271"/>
            <a:ext cx="1643673" cy="354543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r" defTabSz="1072743">
              <a:defRPr sz="1600" b="1">
                <a:solidFill>
                  <a:srgbClr val="002060"/>
                </a:solidFill>
                <a:cs typeface="Arial" panose="020B0604020202020204" pitchFamily="34" charset="0"/>
              </a:defRPr>
            </a:lvl1pPr>
          </a:lstStyle>
          <a:p>
            <a:r>
              <a:rPr lang="ru-RU" dirty="0"/>
              <a:t>тыс. м3</a:t>
            </a:r>
          </a:p>
        </p:txBody>
      </p:sp>
    </p:spTree>
    <p:extLst>
      <p:ext uri="{BB962C8B-B14F-4D97-AF65-F5344CB8AC3E}">
        <p14:creationId xmlns:p14="http://schemas.microsoft.com/office/powerpoint/2010/main" val="3341302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479634" y="-93413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2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70300" y="0"/>
            <a:ext cx="8473700" cy="7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1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Привлечение к административной ответственности </a:t>
            </a:r>
            <a:endParaRPr lang="ru-RU" altLang="ru-RU" sz="2100" b="1" noProof="1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ts val="24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100" b="1" noProof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за </a:t>
            </a:r>
            <a:r>
              <a:rPr lang="ru-RU" altLang="ru-RU" sz="21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нарушения лесного законодательства с 2012 по 2017 годы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117967285"/>
              </p:ext>
            </p:extLst>
          </p:nvPr>
        </p:nvGraphicFramePr>
        <p:xfrm>
          <a:off x="1" y="815919"/>
          <a:ext cx="9144000" cy="432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64288" y="1066271"/>
            <a:ext cx="1643673" cy="354543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r" defTabSz="1072743">
              <a:defRPr sz="1600" b="1">
                <a:solidFill>
                  <a:srgbClr val="002060"/>
                </a:solidFill>
                <a:cs typeface="Arial" panose="020B0604020202020204" pitchFamily="34" charset="0"/>
              </a:defRPr>
            </a:lvl1pPr>
          </a:lstStyle>
          <a:p>
            <a:r>
              <a:rPr lang="ru-RU" dirty="0"/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435333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1695451" y="3975498"/>
            <a:ext cx="5756275" cy="89654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11556"/>
              </p:ext>
            </p:extLst>
          </p:nvPr>
        </p:nvGraphicFramePr>
        <p:xfrm>
          <a:off x="94236" y="970374"/>
          <a:ext cx="8942260" cy="40496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56003"/>
                <a:gridCol w="5786257"/>
              </a:tblGrid>
              <a:tr h="558572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Ответственный исполнитель государственной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лесами Правительства Хабаровского края</a:t>
                      </a:r>
                      <a:endParaRPr lang="ru-RU" sz="15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11">
                <a:tc rowSpan="2"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Участники государственной программы</a:t>
                      </a:r>
                      <a:endParaRPr lang="ru-RU" sz="15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краевые государственные автономные учреждения в области лесных отношений, подведомственные управлению лесами Правительства края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краевые государственные казенные учреждения, подведомственные управлению лесами Правительства края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2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Цель государственной программы</a:t>
                      </a:r>
                      <a:endParaRPr lang="ru-RU" sz="15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повышение эффективности управления лесами как основы устойчивого развития лесного сектора экономики</a:t>
                      </a:r>
                      <a:endParaRPr lang="ru-RU" sz="15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11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Задачи государственной 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5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условий для повышения эффективности охраны, защиты и воспроизводства лесов на территории края</a:t>
                      </a:r>
                      <a:endParaRPr lang="ru-RU" sz="15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обеспечение многоцелевого, </a:t>
                      </a:r>
                      <a:r>
                        <a:rPr lang="ru-RU" sz="1500" b="1" kern="1200" dirty="0" err="1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неистощительного</a:t>
                      </a:r>
                      <a:r>
                        <a:rPr lang="ru-RU" sz="15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использования лесов на территории края</a:t>
                      </a:r>
                      <a:endParaRPr lang="ru-RU" sz="15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70300" y="0"/>
            <a:ext cx="8473700" cy="79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defPPr>
              <a:defRPr lang="ru-RU"/>
            </a:defPPr>
            <a:lvl1pPr algn="ctr" defTabSz="449263">
              <a:lnSpc>
                <a:spcPts val="2400"/>
              </a:lnSpc>
              <a:spcBef>
                <a:spcPct val="0"/>
              </a:spcBef>
              <a:buClr>
                <a:srgbClr val="000000"/>
              </a:buClr>
              <a:buNone/>
              <a:defRPr sz="28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400" noProof="1"/>
              <a:t>Государственная программа Хабаровского края</a:t>
            </a:r>
          </a:p>
          <a:p>
            <a:pPr>
              <a:lnSpc>
                <a:spcPct val="100000"/>
              </a:lnSpc>
            </a:pPr>
            <a:r>
              <a:rPr lang="ru-RU" altLang="ru-RU" sz="2400" noProof="1">
                <a:solidFill>
                  <a:schemeClr val="bg1"/>
                </a:solidFill>
              </a:rPr>
              <a:t>"Развитие лесного хозяйства в Хабаровском крае"</a:t>
            </a:r>
          </a:p>
        </p:txBody>
      </p:sp>
    </p:spTree>
    <p:extLst>
      <p:ext uri="{BB962C8B-B14F-4D97-AF65-F5344CB8AC3E}">
        <p14:creationId xmlns:p14="http://schemas.microsoft.com/office/powerpoint/2010/main" val="2722085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70300" y="0"/>
            <a:ext cx="8473700" cy="79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defPPr>
              <a:defRPr lang="ru-RU"/>
            </a:defPPr>
            <a:lvl1pPr algn="ctr" defTabSz="449263">
              <a:lnSpc>
                <a:spcPts val="2400"/>
              </a:lnSpc>
              <a:spcBef>
                <a:spcPct val="0"/>
              </a:spcBef>
              <a:buClr>
                <a:srgbClr val="000000"/>
              </a:buClr>
              <a:buNone/>
              <a:defRPr sz="2800" b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400" noProof="1"/>
              <a:t>Государственная программа Хабаровского края</a:t>
            </a:r>
          </a:p>
          <a:p>
            <a:pPr>
              <a:lnSpc>
                <a:spcPct val="100000"/>
              </a:lnSpc>
            </a:pPr>
            <a:r>
              <a:rPr lang="ru-RU" altLang="ru-RU" sz="2400" noProof="1">
                <a:solidFill>
                  <a:schemeClr val="bg1"/>
                </a:solidFill>
              </a:rPr>
              <a:t>"Развитие лесного хозяйства в Хабаровском крае"</a:t>
            </a:r>
          </a:p>
        </p:txBody>
      </p:sp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1695451" y="3975498"/>
            <a:ext cx="5756275" cy="89654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21086"/>
              </p:ext>
            </p:extLst>
          </p:nvPr>
        </p:nvGraphicFramePr>
        <p:xfrm>
          <a:off x="114786" y="987574"/>
          <a:ext cx="8917604" cy="39377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7301"/>
                <a:gridCol w="5770303"/>
              </a:tblGrid>
              <a:tr h="355042">
                <a:tc row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Основные мероприятия государственной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охрана, защита и воспроизводство лесов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условий для эффективного и рационального использования лесов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42">
                <a:tc rowSpan="3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Основные показатели (индикаторы) государственной программы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лесистость территории Хабаровского края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доля площади ценных лесных насаждений в составе занятых лесными насаждениями земель лесного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объем платежей в бюджетную систему Российской Федерации от использования лесов, расположенных на землях лесного фонда, в расчете на 1 гектар земель лесного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25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Сроки и этапы реализации государственной программы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государственная программа реализуется в один этап – в течение 2013 – 2020 годов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2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74258" y="0"/>
            <a:ext cx="8269742" cy="7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Характеристика лесного фонда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 целевому назначению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79634" y="-93413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2000"/>
                      </a:scheme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13816"/>
              </p:ext>
            </p:extLst>
          </p:nvPr>
        </p:nvGraphicFramePr>
        <p:xfrm>
          <a:off x="113400" y="987574"/>
          <a:ext cx="8917200" cy="396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7200"/>
                <a:gridCol w="1440000"/>
                <a:gridCol w="1440000"/>
                <a:gridCol w="1440000"/>
              </a:tblGrid>
              <a:tr h="3739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Виды лесов по целевому назначению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лесов, тыс. га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spc="0" baseline="0" dirty="0">
                        <a:solidFill>
                          <a:srgbClr val="1E1496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1E1496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35859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1E1496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Общая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Лесные земли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Нелесные земли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6295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Всего лесов: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73 734,4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57 918,0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15 816,4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6295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1. Защитные леса, всего: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9 319,3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7 258,4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2 060,9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63585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1.1 Леса, выполняющие функции защиты природных и иных объектов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448,7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388,4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60,3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6295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1.2 Ценные леса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8 870,6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6 870,0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2 000,6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6295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2. Эксплуатационные леса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34 600,2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29 180,0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5 420,2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  <a:tr h="46295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3. Резервные леса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29 814,9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21 479,6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8 335,3</a:t>
                      </a:r>
                      <a:endParaRPr lang="ru-RU" sz="1600" b="1" kern="1200" dirty="0">
                        <a:solidFill>
                          <a:srgbClr val="1E149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92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74258" y="0"/>
            <a:ext cx="8269742" cy="7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 земель лесного фонда и земель </a:t>
            </a:r>
            <a:r>
              <a:rPr lang="ru-RU" altLang="ru-RU" sz="2800" b="1" noProof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иных </a:t>
            </a:r>
            <a:r>
              <a:rPr lang="ru-RU" altLang="ru-RU" sz="28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категорий, на которых расположены леса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20696"/>
              </p:ext>
            </p:extLst>
          </p:nvPr>
        </p:nvGraphicFramePr>
        <p:xfrm>
          <a:off x="179512" y="987574"/>
          <a:ext cx="8784976" cy="396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4704"/>
                <a:gridCol w="2440272"/>
              </a:tblGrid>
              <a:tr h="54347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T="34284" marB="34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Общая площадь,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тыс. га</a:t>
                      </a:r>
                    </a:p>
                  </a:txBody>
                  <a:tcPr marT="34284" marB="34284" anchor="ctr" horzOverflow="overflow"/>
                </a:tc>
              </a:tr>
              <a:tr h="4634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 Хабаровского края</a:t>
                      </a:r>
                    </a:p>
                  </a:txBody>
                  <a:tcPr marT="34284" marB="34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78 763,3</a:t>
                      </a:r>
                    </a:p>
                  </a:txBody>
                  <a:tcPr marT="34284" marB="34284" anchor="ctr" horzOverflow="overflow"/>
                </a:tc>
              </a:tr>
              <a:tr h="4634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лесов, в </a:t>
                      </a:r>
                      <a:r>
                        <a:rPr lang="ru-RU" sz="1600" b="1" kern="1200" dirty="0" err="1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34284" marB="34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75 624,0</a:t>
                      </a:r>
                    </a:p>
                  </a:txBody>
                  <a:tcPr marT="34284" marB="34284" anchor="ctr" horzOverflow="overflow"/>
                </a:tc>
              </a:tr>
              <a:tr h="4634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Леса на землях лесного фонда</a:t>
                      </a:r>
                    </a:p>
                  </a:txBody>
                  <a:tcPr marT="34284" marB="34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73 734,4</a:t>
                      </a:r>
                    </a:p>
                  </a:txBody>
                  <a:tcPr marT="34284" marB="34284" anchor="ctr" horzOverflow="overflow"/>
                </a:tc>
              </a:tr>
              <a:tr h="4634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Леса на землях обороны и безопасности</a:t>
                      </a:r>
                    </a:p>
                  </a:txBody>
                  <a:tcPr marT="34284" marB="34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192,4</a:t>
                      </a:r>
                    </a:p>
                  </a:txBody>
                  <a:tcPr marT="34284" marB="34284" anchor="ctr" horzOverflow="overflow"/>
                </a:tc>
              </a:tr>
              <a:tr h="4634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Леса на землях поселений</a:t>
                      </a:r>
                    </a:p>
                  </a:txBody>
                  <a:tcPr marT="34284" marB="34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T="34284" marB="34284" anchor="ctr" horzOverflow="overflow"/>
                </a:tc>
              </a:tr>
              <a:tr h="4634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Леса на землях иных категорий</a:t>
                      </a:r>
                    </a:p>
                  </a:txBody>
                  <a:tcPr marT="34284" marB="34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48,5</a:t>
                      </a:r>
                    </a:p>
                  </a:txBody>
                  <a:tcPr marT="34284" marB="34284" anchor="ctr" horzOverflow="overflow"/>
                </a:tc>
              </a:tr>
              <a:tr h="636477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Леса на землях особо охраняемых природных территорий</a:t>
                      </a:r>
                    </a:p>
                  </a:txBody>
                  <a:tcPr marT="34284" marB="3428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1 644,0</a:t>
                      </a:r>
                    </a:p>
                  </a:txBody>
                  <a:tcPr marT="34284" marB="34284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037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23595" y="0"/>
            <a:ext cx="8028383" cy="84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</a:pPr>
            <a:r>
              <a:rPr lang="ru-RU" altLang="ru-RU" sz="28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Объем платежей в </a:t>
            </a:r>
            <a:r>
              <a:rPr lang="ru-RU" altLang="ru-RU" sz="2800" b="1" noProof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бюджетную</a:t>
            </a:r>
          </a:p>
          <a:p>
            <a:pPr algn="ctr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</a:pPr>
            <a:r>
              <a:rPr lang="ru-RU" altLang="ru-RU" sz="2800" b="1" noProof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систему РФ от использования лесов</a:t>
            </a:r>
            <a:endParaRPr lang="ru-RU" altLang="ru-RU" sz="2800" b="1" noProof="1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054055048"/>
              </p:ext>
            </p:extLst>
          </p:nvPr>
        </p:nvGraphicFramePr>
        <p:xfrm>
          <a:off x="-23149" y="1005576"/>
          <a:ext cx="9144000" cy="413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12495" y="1037928"/>
            <a:ext cx="6587653" cy="43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"/>
          </a:sp3d>
          <a:extLst/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</a:pPr>
            <a:r>
              <a:rPr lang="ru-RU" altLang="ru-RU" sz="1800" b="1" noProof="1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 землях лесного фонда, в </a:t>
            </a:r>
            <a:r>
              <a:rPr lang="ru-RU" altLang="ru-RU" sz="1800" b="1" noProof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расчете на 1 </a:t>
            </a:r>
            <a:r>
              <a:rPr lang="ru-RU" altLang="ru-RU" sz="1800" b="1" noProof="1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гектар, в руб </a:t>
            </a:r>
            <a:endParaRPr lang="ru-RU" altLang="ru-RU" sz="1800" b="1" noProof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086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3588122" y="-1676722"/>
            <a:ext cx="8172399" cy="81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100" b="1" noProof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Поступление платежей </a:t>
            </a:r>
            <a:r>
              <a:rPr lang="ru-RU" altLang="ru-RU" sz="2100" b="1" noProof="1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бюджетную систему Российской Федерации от использования лесов, расположенных на землях лесного фонда</a:t>
            </a:r>
            <a:endParaRPr lang="ru-RU" altLang="ru-RU" sz="2100" b="1" noProof="1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915091645"/>
              </p:ext>
            </p:extLst>
          </p:nvPr>
        </p:nvGraphicFramePr>
        <p:xfrm>
          <a:off x="1" y="815919"/>
          <a:ext cx="9144000" cy="432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70300" y="0"/>
            <a:ext cx="8473699" cy="84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</a:pPr>
            <a:r>
              <a:rPr lang="ru-RU" altLang="ru-RU" sz="22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поступления платежей за использование </a:t>
            </a:r>
            <a:r>
              <a:rPr lang="ru-RU" altLang="ru-RU" sz="2200" b="1" noProof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лесов</a:t>
            </a:r>
          </a:p>
          <a:p>
            <a:pPr algn="ctr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</a:pPr>
            <a:r>
              <a:rPr lang="ru-RU" altLang="ru-RU" sz="2200" b="1" noProof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 бюджетную </a:t>
            </a:r>
            <a:r>
              <a:rPr lang="ru-RU" altLang="ru-RU" sz="22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систему за период 2012 -  2017 гг.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8304" y="915566"/>
            <a:ext cx="1296144" cy="354543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/>
          <a:p>
            <a:pPr defTabSz="1072743"/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тыс. руб.</a:t>
            </a:r>
            <a:endParaRPr lang="ru-RU" sz="1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2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87607" y="-9073"/>
            <a:ext cx="8028383" cy="41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Охрана лесов от пожаров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39707182"/>
              </p:ext>
            </p:extLst>
          </p:nvPr>
        </p:nvGraphicFramePr>
        <p:xfrm>
          <a:off x="-23149" y="915566"/>
          <a:ext cx="91440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8305" y="1170738"/>
            <a:ext cx="1643673" cy="354543"/>
          </a:xfrm>
          <a:prstGeom prst="rect">
            <a:avLst/>
          </a:prstGeom>
          <a:noFill/>
        </p:spPr>
        <p:txBody>
          <a:bodyPr wrap="square" lIns="107275" tIns="53637" rIns="107275" bIns="53637" rtlCol="0">
            <a:spAutoFit/>
          </a:bodyPr>
          <a:lstStyle>
            <a:defPPr>
              <a:defRPr lang="ru-RU"/>
            </a:defPPr>
            <a:lvl1pPr algn="r" defTabSz="1072743">
              <a:defRPr sz="1600" b="1">
                <a:solidFill>
                  <a:srgbClr val="002060"/>
                </a:solidFill>
                <a:cs typeface="Arial" panose="020B0604020202020204" pitchFamily="34" charset="0"/>
              </a:defRPr>
            </a:lvl1pPr>
          </a:lstStyle>
          <a:p>
            <a:r>
              <a:rPr lang="ru-RU" dirty="0"/>
              <a:t>в 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505" y="4263219"/>
            <a:ext cx="512069" cy="162713"/>
          </a:xfrm>
          <a:prstGeom prst="rect">
            <a:avLst/>
          </a:prstGeom>
          <a:solidFill>
            <a:srgbClr val="00CC66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243765"/>
            <a:ext cx="8244408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1E1496"/>
                </a:solidFill>
              </a:rPr>
              <a:t>Доля лесных пожаров, ликвидированных в течение первых суток с </a:t>
            </a:r>
            <a:r>
              <a:rPr lang="ru-RU" sz="1600" dirty="0" smtClean="0">
                <a:solidFill>
                  <a:srgbClr val="1E1496"/>
                </a:solidFill>
              </a:rPr>
              <a:t>момента</a:t>
            </a:r>
            <a:endParaRPr lang="ru-RU" sz="1600" dirty="0">
              <a:solidFill>
                <a:srgbClr val="1E1496"/>
              </a:solidFill>
            </a:endParaRPr>
          </a:p>
          <a:p>
            <a:pPr>
              <a:lnSpc>
                <a:spcPts val="1400"/>
              </a:lnSpc>
            </a:pPr>
            <a:r>
              <a:rPr lang="ru-RU" sz="1600" dirty="0">
                <a:solidFill>
                  <a:srgbClr val="1E1496"/>
                </a:solidFill>
              </a:rPr>
              <a:t>  обнаружения в общем количестве лесных </a:t>
            </a:r>
            <a:r>
              <a:rPr lang="ru-RU" sz="1600" dirty="0" smtClean="0">
                <a:solidFill>
                  <a:srgbClr val="1E1496"/>
                </a:solidFill>
              </a:rPr>
              <a:t>пожаров</a:t>
            </a:r>
            <a:endParaRPr lang="ru-RU" sz="1600" dirty="0">
              <a:solidFill>
                <a:srgbClr val="1E1496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1E1496"/>
                </a:solidFill>
              </a:rPr>
              <a:t>- Доля крупных лесных пожаров в общем количестве лесных </a:t>
            </a:r>
            <a:r>
              <a:rPr lang="ru-RU" sz="1600" dirty="0" smtClean="0">
                <a:solidFill>
                  <a:srgbClr val="1E1496"/>
                </a:solidFill>
              </a:rPr>
              <a:t>пожаров</a:t>
            </a:r>
            <a:endParaRPr lang="ru-RU" sz="1600" dirty="0">
              <a:solidFill>
                <a:srgbClr val="1E149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04" y="4780431"/>
            <a:ext cx="512069" cy="162713"/>
          </a:xfrm>
          <a:prstGeom prst="rect">
            <a:avLst/>
          </a:prstGeom>
          <a:solidFill>
            <a:srgbClr val="1E1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5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"/>
            <a:ext cx="9144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" y="49289"/>
            <a:ext cx="576064" cy="69634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87607" y="-9073"/>
            <a:ext cx="8028383" cy="84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25" tIns="26325" rIns="50625" bIns="26325" anchor="ctr"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>
                <a:ea typeface="Arial Unicode MS" panose="020B0604020202020204" pitchFamily="34" charset="-128"/>
                <a:cs typeface="Arial Unicode MS" panose="020B0604020202020204" pitchFamily="34" charset="-128"/>
              </a:rPr>
              <a:t>Значения показателей (индикаторов) </a:t>
            </a:r>
            <a:endParaRPr lang="ru-RU" altLang="ru-RU" sz="2800" b="1" noProof="1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2800" b="1" noProof="1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altLang="ru-RU" sz="2800" b="1" noProof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охране и защите лесов за 2017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27568"/>
              </p:ext>
            </p:extLst>
          </p:nvPr>
        </p:nvGraphicFramePr>
        <p:xfrm>
          <a:off x="183407" y="987574"/>
          <a:ext cx="8836478" cy="403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569"/>
                <a:gridCol w="1102816"/>
                <a:gridCol w="920157"/>
                <a:gridCol w="785339"/>
                <a:gridCol w="1855597"/>
              </a:tblGrid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Ед. изм.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 marL="68580" marR="68580" marT="0" marB="0" anchor="ctr"/>
                </a:tc>
              </a:tr>
              <a:tr h="11460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Доля лесных пожаров, ликвидированных в течение первых суток с момента обнаружения в общем количестве лесных пожаров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50,76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53,93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+ 3,17;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положительный</a:t>
                      </a:r>
                    </a:p>
                  </a:txBody>
                  <a:tcPr marL="68580" marR="68580" marT="0" marB="0" anchor="ctr"/>
                </a:tc>
              </a:tr>
              <a:tr h="1014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Доля крупных лесных пожаров в общем количестве лесных пожаров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18,04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6,46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- 11,58;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положительный</a:t>
                      </a:r>
                    </a:p>
                  </a:txBody>
                  <a:tcPr marL="68580" marR="68580" marT="0" marB="0" anchor="ctr"/>
                </a:tc>
              </a:tr>
              <a:tr h="1373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Отношение площади лесов, на которых были проведены санитарно-оздоровительные мероприятия, к площади погибших и поврежденных лесов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+1,4</a:t>
                      </a: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1E1496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положительный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92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5576</TotalTime>
  <Words>1125</Words>
  <Application>Microsoft Office PowerPoint</Application>
  <PresentationFormat>Экран (16:9)</PresentationFormat>
  <Paragraphs>303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Студия</vt:lpstr>
      <vt:lpstr>Результаты реализации Государственной программы Хабаровского края  "Развитие лесного хозяйства в Хабаровском крае"  за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лесами Правительства Хабаровского края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Ахмедзянов</dc:creator>
  <cp:lastModifiedBy>Сухарь Игорь Анатольевич</cp:lastModifiedBy>
  <cp:revision>336</cp:revision>
  <cp:lastPrinted>2018-06-27T04:51:14Z</cp:lastPrinted>
  <dcterms:created xsi:type="dcterms:W3CDTF">2014-10-14T04:50:45Z</dcterms:created>
  <dcterms:modified xsi:type="dcterms:W3CDTF">2018-06-29T06:42:59Z</dcterms:modified>
</cp:coreProperties>
</file>